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346" r:id="rId4"/>
    <p:sldId id="308" r:id="rId5"/>
    <p:sldId id="301" r:id="rId6"/>
    <p:sldId id="302" r:id="rId7"/>
    <p:sldId id="309" r:id="rId8"/>
    <p:sldId id="299" r:id="rId9"/>
    <p:sldId id="289" r:id="rId10"/>
    <p:sldId id="296" r:id="rId11"/>
    <p:sldId id="297" r:id="rId12"/>
    <p:sldId id="287" r:id="rId13"/>
    <p:sldId id="321" r:id="rId14"/>
    <p:sldId id="347" r:id="rId15"/>
    <p:sldId id="300" r:id="rId16"/>
    <p:sldId id="291" r:id="rId17"/>
    <p:sldId id="315" r:id="rId18"/>
    <p:sldId id="316" r:id="rId19"/>
    <p:sldId id="322" r:id="rId20"/>
    <p:sldId id="317" r:id="rId21"/>
    <p:sldId id="318" r:id="rId22"/>
    <p:sldId id="319" r:id="rId23"/>
    <p:sldId id="274" r:id="rId24"/>
    <p:sldId id="257" r:id="rId25"/>
    <p:sldId id="282" r:id="rId26"/>
    <p:sldId id="283" r:id="rId27"/>
    <p:sldId id="285" r:id="rId28"/>
    <p:sldId id="284" r:id="rId29"/>
    <p:sldId id="323" r:id="rId30"/>
    <p:sldId id="324" r:id="rId31"/>
    <p:sldId id="310" r:id="rId32"/>
    <p:sldId id="311" r:id="rId33"/>
    <p:sldId id="312" r:id="rId34"/>
    <p:sldId id="313" r:id="rId35"/>
    <p:sldId id="343" r:id="rId36"/>
    <p:sldId id="325" r:id="rId37"/>
    <p:sldId id="326" r:id="rId38"/>
    <p:sldId id="327" r:id="rId39"/>
    <p:sldId id="348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260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45" r:id="rId57"/>
    <p:sldId id="344" r:id="rId58"/>
    <p:sldId id="350" r:id="rId59"/>
    <p:sldId id="349" r:id="rId6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8" autoAdjust="0"/>
    <p:restoredTop sz="94660"/>
  </p:normalViewPr>
  <p:slideViewPr>
    <p:cSldViewPr>
      <p:cViewPr varScale="1">
        <p:scale>
          <a:sx n="103" d="100"/>
          <a:sy n="103" d="100"/>
        </p:scale>
        <p:origin x="9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noFill/>
            <a:ln w="38100">
              <a:solidFill>
                <a:srgbClr val="C00000"/>
              </a:solidFill>
            </a:ln>
          </c:spPr>
          <c:dPt>
            <c:idx val="0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F3-44D4-8753-77EC45BF0D83}"/>
              </c:ext>
            </c:extLst>
          </c:dPt>
          <c:dPt>
            <c:idx val="1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F3-44D4-8753-77EC45BF0D83}"/>
              </c:ext>
            </c:extLst>
          </c:dPt>
          <c:dPt>
            <c:idx val="2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6F3-44D4-8753-77EC45BF0D83}"/>
              </c:ext>
            </c:extLst>
          </c:dPt>
          <c:dPt>
            <c:idx val="3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F3-44D4-8753-77EC45BF0D83}"/>
              </c:ext>
            </c:extLst>
          </c:dPt>
          <c:dPt>
            <c:idx val="4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A87-432E-A650-CFAE324318A3}"/>
              </c:ext>
            </c:extLst>
          </c:dPt>
          <c:dPt>
            <c:idx val="5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6F3-44D4-8753-77EC45BF0D83}"/>
              </c:ext>
            </c:extLst>
          </c:dPt>
          <c:dPt>
            <c:idx val="6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A87-432E-A650-CFAE324318A3}"/>
              </c:ext>
            </c:extLst>
          </c:dPt>
          <c:dPt>
            <c:idx val="7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F3-44D4-8753-77EC45BF0D83}"/>
              </c:ext>
            </c:extLst>
          </c:dPt>
          <c:dPt>
            <c:idx val="8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6F3-44D4-8753-77EC45BF0D83}"/>
              </c:ext>
            </c:extLst>
          </c:dPt>
          <c:dPt>
            <c:idx val="9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F3-44D4-8753-77EC45BF0D83}"/>
              </c:ext>
            </c:extLst>
          </c:dPt>
          <c:dPt>
            <c:idx val="10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6F3-44D4-8753-77EC45BF0D83}"/>
              </c:ext>
            </c:extLst>
          </c:dPt>
          <c:dPt>
            <c:idx val="11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6F3-44D4-8753-77EC45BF0D83}"/>
              </c:ext>
            </c:extLst>
          </c:dPt>
          <c:dPt>
            <c:idx val="12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C6F3-44D4-8753-77EC45BF0D83}"/>
              </c:ext>
            </c:extLst>
          </c:dPt>
          <c:cat>
            <c:strRef>
              <c:f>Arkusz1!$A$2:$A$14</c:f>
              <c:strCache>
                <c:ptCount val="4"/>
                <c:pt idx="0">
                  <c:v>1. kwartał</c:v>
                </c:pt>
                <c:pt idx="1">
                  <c:v>2. kwartał</c:v>
                </c:pt>
                <c:pt idx="2">
                  <c:v>3. kwartał</c:v>
                </c:pt>
                <c:pt idx="3">
                  <c:v>4. kwartał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>
                  <c:v>23.9</c:v>
                </c:pt>
                <c:pt idx="1">
                  <c:v>12.6</c:v>
                </c:pt>
                <c:pt idx="2">
                  <c:v>12.6</c:v>
                </c:pt>
                <c:pt idx="3">
                  <c:v>10.7</c:v>
                </c:pt>
                <c:pt idx="4">
                  <c:v>10.1</c:v>
                </c:pt>
                <c:pt idx="5">
                  <c:v>8.8000000000000007</c:v>
                </c:pt>
                <c:pt idx="6">
                  <c:v>6.3</c:v>
                </c:pt>
                <c:pt idx="7">
                  <c:v>5</c:v>
                </c:pt>
                <c:pt idx="8">
                  <c:v>3.1</c:v>
                </c:pt>
                <c:pt idx="9">
                  <c:v>1.9</c:v>
                </c:pt>
                <c:pt idx="10">
                  <c:v>1.9</c:v>
                </c:pt>
                <c:pt idx="11">
                  <c:v>1.9</c:v>
                </c:pt>
                <c:pt idx="12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F3-44D4-8753-77EC45BF0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8CA6A-D4F3-470E-B536-3E38BAA05EE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6168000-480C-4B0B-A8D9-AE14F72A8FE4}">
      <dgm:prSet phldrT="[Tekst]" custT="1"/>
      <dgm:spPr/>
      <dgm:t>
        <a:bodyPr/>
        <a:lstStyle/>
        <a:p>
          <a:r>
            <a:rPr lang="pl-PL" sz="2800" dirty="0" smtClean="0"/>
            <a:t>Presja na wzrost plonów </a:t>
          </a:r>
          <a:br>
            <a:rPr lang="pl-PL" sz="2800" dirty="0" smtClean="0"/>
          </a:br>
          <a:r>
            <a:rPr lang="pl-PL" sz="2800" dirty="0" smtClean="0"/>
            <a:t>(pomimo nadprodukcji żywności!!)</a:t>
          </a:r>
          <a:endParaRPr lang="pl-PL" sz="2800" dirty="0"/>
        </a:p>
      </dgm:t>
    </dgm:pt>
    <dgm:pt modelId="{4714E0EE-DC21-4DE6-A4A7-E9CE55D635F4}" type="parTrans" cxnId="{2E488EDA-A6C7-4C38-B16F-248E105C03E6}">
      <dgm:prSet/>
      <dgm:spPr/>
      <dgm:t>
        <a:bodyPr/>
        <a:lstStyle/>
        <a:p>
          <a:endParaRPr lang="pl-PL"/>
        </a:p>
      </dgm:t>
    </dgm:pt>
    <dgm:pt modelId="{5F645FE8-EA9C-467A-BE74-E66854246365}" type="sibTrans" cxnId="{2E488EDA-A6C7-4C38-B16F-248E105C03E6}">
      <dgm:prSet/>
      <dgm:spPr/>
      <dgm:t>
        <a:bodyPr/>
        <a:lstStyle/>
        <a:p>
          <a:endParaRPr lang="pl-PL"/>
        </a:p>
      </dgm:t>
    </dgm:pt>
    <dgm:pt modelId="{376A5E87-063E-48F3-9B6C-FB7A80DE3121}">
      <dgm:prSet phldrT="[Tekst]" custT="1"/>
      <dgm:spPr/>
      <dgm:t>
        <a:bodyPr/>
        <a:lstStyle/>
        <a:p>
          <a:r>
            <a:rPr lang="pl-PL" sz="2800" dirty="0" smtClean="0"/>
            <a:t>Zmiany w środowisku</a:t>
          </a:r>
          <a:endParaRPr lang="pl-PL" sz="2800" dirty="0"/>
        </a:p>
      </dgm:t>
    </dgm:pt>
    <dgm:pt modelId="{2555C6A9-E7E7-4F74-B3B7-6E32A384BEB1}" type="parTrans" cxnId="{99C3E028-D131-4FE1-958A-E2FA7CA48012}">
      <dgm:prSet/>
      <dgm:spPr/>
      <dgm:t>
        <a:bodyPr/>
        <a:lstStyle/>
        <a:p>
          <a:endParaRPr lang="pl-PL"/>
        </a:p>
      </dgm:t>
    </dgm:pt>
    <dgm:pt modelId="{0073F2DD-7D95-4947-91C8-E89073D65968}" type="sibTrans" cxnId="{99C3E028-D131-4FE1-958A-E2FA7CA48012}">
      <dgm:prSet/>
      <dgm:spPr/>
      <dgm:t>
        <a:bodyPr/>
        <a:lstStyle/>
        <a:p>
          <a:endParaRPr lang="pl-PL"/>
        </a:p>
      </dgm:t>
    </dgm:pt>
    <dgm:pt modelId="{5D0EF20C-9C36-4371-A361-14F2C6C5E5AD}">
      <dgm:prSet phldrT="[Tekst]" custT="1"/>
      <dgm:spPr/>
      <dgm:t>
        <a:bodyPr/>
        <a:lstStyle/>
        <a:p>
          <a:r>
            <a:rPr lang="pl-PL" sz="2600" dirty="0" smtClean="0"/>
            <a:t>Upraszczanie krajobrazu</a:t>
          </a:r>
          <a:endParaRPr lang="pl-PL" sz="2600" dirty="0"/>
        </a:p>
      </dgm:t>
    </dgm:pt>
    <dgm:pt modelId="{65E67737-4306-4D56-9F80-DC185362D4F1}" type="parTrans" cxnId="{30DCFCC4-6757-4802-BB6C-D8EB8ADFAF07}">
      <dgm:prSet/>
      <dgm:spPr/>
      <dgm:t>
        <a:bodyPr/>
        <a:lstStyle/>
        <a:p>
          <a:endParaRPr lang="pl-PL"/>
        </a:p>
      </dgm:t>
    </dgm:pt>
    <dgm:pt modelId="{D80782EC-9CE7-4065-9572-014841D25B36}" type="sibTrans" cxnId="{30DCFCC4-6757-4802-BB6C-D8EB8ADFAF07}">
      <dgm:prSet/>
      <dgm:spPr/>
      <dgm:t>
        <a:bodyPr/>
        <a:lstStyle/>
        <a:p>
          <a:endParaRPr lang="pl-PL"/>
        </a:p>
      </dgm:t>
    </dgm:pt>
    <dgm:pt modelId="{9B11F734-C96B-4261-A25C-A5564253D282}">
      <dgm:prSet phldrT="[Tekst]" custT="1"/>
      <dgm:spPr/>
      <dgm:t>
        <a:bodyPr/>
        <a:lstStyle/>
        <a:p>
          <a:r>
            <a:rPr lang="pl-PL" sz="2600" dirty="0" smtClean="0"/>
            <a:t>Chemizacja, nowe odmiany, erozja itp.</a:t>
          </a:r>
          <a:endParaRPr lang="pl-PL" sz="2600" dirty="0"/>
        </a:p>
      </dgm:t>
    </dgm:pt>
    <dgm:pt modelId="{59C2FE97-C8B6-46F8-8F0F-1472DF742DC4}" type="parTrans" cxnId="{00131A86-E304-423F-96C4-ACB17C15744C}">
      <dgm:prSet/>
      <dgm:spPr/>
      <dgm:t>
        <a:bodyPr/>
        <a:lstStyle/>
        <a:p>
          <a:endParaRPr lang="pl-PL"/>
        </a:p>
      </dgm:t>
    </dgm:pt>
    <dgm:pt modelId="{A379FC1D-E3C7-48F9-9644-50A0498E4C74}" type="sibTrans" cxnId="{00131A86-E304-423F-96C4-ACB17C15744C}">
      <dgm:prSet/>
      <dgm:spPr/>
      <dgm:t>
        <a:bodyPr/>
        <a:lstStyle/>
        <a:p>
          <a:endParaRPr lang="pl-PL"/>
        </a:p>
      </dgm:t>
    </dgm:pt>
    <dgm:pt modelId="{891C4C2E-6137-4A13-B24A-A375390E99DE}">
      <dgm:prSet phldrT="[Tekst]" custT="1"/>
      <dgm:spPr/>
      <dgm:t>
        <a:bodyPr/>
        <a:lstStyle/>
        <a:p>
          <a:r>
            <a:rPr lang="pl-PL" sz="2800" dirty="0" smtClean="0"/>
            <a:t>Negatywne skutki </a:t>
          </a:r>
          <a:endParaRPr lang="pl-PL" sz="2800" dirty="0"/>
        </a:p>
      </dgm:t>
    </dgm:pt>
    <dgm:pt modelId="{E6178C27-2952-41F5-9E51-0B8669864A34}" type="parTrans" cxnId="{468E8950-5EEA-4048-A89B-BEAFED6F429C}">
      <dgm:prSet/>
      <dgm:spPr/>
      <dgm:t>
        <a:bodyPr/>
        <a:lstStyle/>
        <a:p>
          <a:endParaRPr lang="pl-PL"/>
        </a:p>
      </dgm:t>
    </dgm:pt>
    <dgm:pt modelId="{E2D027BD-FAD6-4371-9819-913680A02C17}" type="sibTrans" cxnId="{468E8950-5EEA-4048-A89B-BEAFED6F429C}">
      <dgm:prSet/>
      <dgm:spPr/>
      <dgm:t>
        <a:bodyPr/>
        <a:lstStyle/>
        <a:p>
          <a:endParaRPr lang="pl-PL"/>
        </a:p>
      </dgm:t>
    </dgm:pt>
    <dgm:pt modelId="{7167C0DC-29D6-466A-8063-F3DE0592EAB8}">
      <dgm:prSet phldrT="[Tekst]" custT="1"/>
      <dgm:spPr/>
      <dgm:t>
        <a:bodyPr/>
        <a:lstStyle/>
        <a:p>
          <a:r>
            <a:rPr lang="pl-PL" sz="2600" dirty="0" smtClean="0"/>
            <a:t>Bioróżnorodność</a:t>
          </a:r>
          <a:endParaRPr lang="pl-PL" sz="2600" dirty="0"/>
        </a:p>
      </dgm:t>
    </dgm:pt>
    <dgm:pt modelId="{1394D515-3271-4BD1-A5B5-9094A17FEF97}" type="parTrans" cxnId="{C0495377-FF12-4915-BBC1-DA0C41C16752}">
      <dgm:prSet/>
      <dgm:spPr/>
      <dgm:t>
        <a:bodyPr/>
        <a:lstStyle/>
        <a:p>
          <a:endParaRPr lang="pl-PL"/>
        </a:p>
      </dgm:t>
    </dgm:pt>
    <dgm:pt modelId="{3E5C6E1D-2AA3-49F8-9969-35CA84F08431}" type="sibTrans" cxnId="{C0495377-FF12-4915-BBC1-DA0C41C16752}">
      <dgm:prSet/>
      <dgm:spPr/>
      <dgm:t>
        <a:bodyPr/>
        <a:lstStyle/>
        <a:p>
          <a:endParaRPr lang="pl-PL"/>
        </a:p>
      </dgm:t>
    </dgm:pt>
    <dgm:pt modelId="{DA0FEABB-B3B0-4BF5-8D43-89125F68F96A}">
      <dgm:prSet phldrT="[Tekst]" custT="1"/>
      <dgm:spPr/>
      <dgm:t>
        <a:bodyPr/>
        <a:lstStyle/>
        <a:p>
          <a:r>
            <a:rPr lang="pl-PL" sz="2600" dirty="0" smtClean="0"/>
            <a:t>Usługi </a:t>
          </a:r>
          <a:r>
            <a:rPr lang="pl-PL" sz="2600" dirty="0" err="1" smtClean="0"/>
            <a:t>ekosystemowe</a:t>
          </a:r>
          <a:endParaRPr lang="pl-PL" sz="2600" dirty="0"/>
        </a:p>
      </dgm:t>
    </dgm:pt>
    <dgm:pt modelId="{D68432C6-DA13-4526-A529-A694293FA254}" type="parTrans" cxnId="{7681099B-41F8-4255-8AF1-414C97E47327}">
      <dgm:prSet/>
      <dgm:spPr/>
      <dgm:t>
        <a:bodyPr/>
        <a:lstStyle/>
        <a:p>
          <a:endParaRPr lang="pl-PL"/>
        </a:p>
      </dgm:t>
    </dgm:pt>
    <dgm:pt modelId="{BB2C1A9A-6A17-45A9-B507-6296F6E2F5F3}" type="sibTrans" cxnId="{7681099B-41F8-4255-8AF1-414C97E47327}">
      <dgm:prSet/>
      <dgm:spPr/>
      <dgm:t>
        <a:bodyPr/>
        <a:lstStyle/>
        <a:p>
          <a:endParaRPr lang="pl-PL"/>
        </a:p>
      </dgm:t>
    </dgm:pt>
    <dgm:pt modelId="{D71478CA-1CBB-4012-B5F5-958C07013D68}" type="pres">
      <dgm:prSet presAssocID="{2558CA6A-D4F3-470E-B536-3E38BAA05E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4B46B63-67D2-4098-93E7-723883514C8D}" type="pres">
      <dgm:prSet presAssocID="{891C4C2E-6137-4A13-B24A-A375390E99DE}" presName="boxAndChildren" presStyleCnt="0"/>
      <dgm:spPr/>
    </dgm:pt>
    <dgm:pt modelId="{9B6A86A1-B380-4F81-9F0D-0EE0F108A8B2}" type="pres">
      <dgm:prSet presAssocID="{891C4C2E-6137-4A13-B24A-A375390E99DE}" presName="parentTextBox" presStyleLbl="node1" presStyleIdx="0" presStyleCnt="3"/>
      <dgm:spPr/>
      <dgm:t>
        <a:bodyPr/>
        <a:lstStyle/>
        <a:p>
          <a:endParaRPr lang="pl-PL"/>
        </a:p>
      </dgm:t>
    </dgm:pt>
    <dgm:pt modelId="{8B3E7E49-D041-4709-A651-070A059A7A1D}" type="pres">
      <dgm:prSet presAssocID="{891C4C2E-6137-4A13-B24A-A375390E99DE}" presName="entireBox" presStyleLbl="node1" presStyleIdx="0" presStyleCnt="3" custScaleY="31582" custLinFactNeighborY="-7106"/>
      <dgm:spPr/>
      <dgm:t>
        <a:bodyPr/>
        <a:lstStyle/>
        <a:p>
          <a:endParaRPr lang="pl-PL"/>
        </a:p>
      </dgm:t>
    </dgm:pt>
    <dgm:pt modelId="{6E091D15-AE55-4F59-9BCA-925D003E0748}" type="pres">
      <dgm:prSet presAssocID="{891C4C2E-6137-4A13-B24A-A375390E99DE}" presName="descendantBox" presStyleCnt="0"/>
      <dgm:spPr/>
    </dgm:pt>
    <dgm:pt modelId="{2D739CDB-8AF4-4E43-96F4-9AEDCDF949E5}" type="pres">
      <dgm:prSet presAssocID="{7167C0DC-29D6-466A-8063-F3DE0592EAB8}" presName="childTextBox" presStyleLbl="fgAccFollowNode1" presStyleIdx="0" presStyleCnt="4" custScaleX="90617" custScaleY="30892" custLinFactNeighborX="-36" custLinFactNeighborY="-5133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648370-E19D-4840-82C0-6E9AF4E25F33}" type="pres">
      <dgm:prSet presAssocID="{DA0FEABB-B3B0-4BF5-8D43-89125F68F96A}" presName="childTextBox" presStyleLbl="fgAccFollowNode1" presStyleIdx="1" presStyleCnt="4" custScaleY="33257" custLinFactNeighborX="-824" custLinFactNeighborY="-509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88FAAD-6C60-45B7-9055-CA76AEEFBC96}" type="pres">
      <dgm:prSet presAssocID="{0073F2DD-7D95-4947-91C8-E89073D65968}" presName="sp" presStyleCnt="0"/>
      <dgm:spPr/>
    </dgm:pt>
    <dgm:pt modelId="{EEE73386-B2C1-457C-BE61-08D3E2CE801E}" type="pres">
      <dgm:prSet presAssocID="{376A5E87-063E-48F3-9B6C-FB7A80DE3121}" presName="arrowAndChildren" presStyleCnt="0"/>
      <dgm:spPr/>
    </dgm:pt>
    <dgm:pt modelId="{9029DA02-5475-47F6-98EA-00BEEF09368E}" type="pres">
      <dgm:prSet presAssocID="{376A5E87-063E-48F3-9B6C-FB7A80DE3121}" presName="parentTextArrow" presStyleLbl="node1" presStyleIdx="0" presStyleCnt="3"/>
      <dgm:spPr/>
      <dgm:t>
        <a:bodyPr/>
        <a:lstStyle/>
        <a:p>
          <a:endParaRPr lang="pl-PL"/>
        </a:p>
      </dgm:t>
    </dgm:pt>
    <dgm:pt modelId="{1ED7BCFC-1746-4725-9CAA-2EC6C57B1C30}" type="pres">
      <dgm:prSet presAssocID="{376A5E87-063E-48F3-9B6C-FB7A80DE3121}" presName="arrow" presStyleLbl="node1" presStyleIdx="1" presStyleCnt="3" custScaleY="50321" custLinFactNeighborY="-1504"/>
      <dgm:spPr/>
      <dgm:t>
        <a:bodyPr/>
        <a:lstStyle/>
        <a:p>
          <a:endParaRPr lang="pl-PL"/>
        </a:p>
      </dgm:t>
    </dgm:pt>
    <dgm:pt modelId="{43BDC934-A946-4189-AFD1-45CBEC6C95FC}" type="pres">
      <dgm:prSet presAssocID="{376A5E87-063E-48F3-9B6C-FB7A80DE3121}" presName="descendantArrow" presStyleCnt="0"/>
      <dgm:spPr/>
    </dgm:pt>
    <dgm:pt modelId="{A80522A7-595B-4A9C-BA50-D77A46C173AC}" type="pres">
      <dgm:prSet presAssocID="{5D0EF20C-9C36-4371-A361-14F2C6C5E5AD}" presName="childTextArrow" presStyleLbl="fgAccFollowNode1" presStyleIdx="2" presStyleCnt="4" custScaleX="95836" custScaleY="54027" custLinFactNeighborY="-1079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EB6880-D765-4B81-A888-3BEFFC7A44FB}" type="pres">
      <dgm:prSet presAssocID="{9B11F734-C96B-4261-A25C-A5564253D282}" presName="childTextArrow" presStyleLbl="fgAccFollowNode1" presStyleIdx="3" presStyleCnt="4" custScaleX="93765" custScaleY="52516" custLinFactNeighborX="-826" custLinFactNeighborY="-121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B83C66A-3DE9-4BA0-A161-5C151115AE3A}" type="pres">
      <dgm:prSet presAssocID="{5F645FE8-EA9C-467A-BE74-E66854246365}" presName="sp" presStyleCnt="0"/>
      <dgm:spPr/>
    </dgm:pt>
    <dgm:pt modelId="{C873CDDB-A085-4907-B03F-6E40E18C267B}" type="pres">
      <dgm:prSet presAssocID="{C6168000-480C-4B0B-A8D9-AE14F72A8FE4}" presName="arrowAndChildren" presStyleCnt="0"/>
      <dgm:spPr/>
    </dgm:pt>
    <dgm:pt modelId="{F1DB0AD7-CBAB-492E-B416-8912E6FF6455}" type="pres">
      <dgm:prSet presAssocID="{C6168000-480C-4B0B-A8D9-AE14F72A8FE4}" presName="parentTextArrow" presStyleLbl="node1" presStyleIdx="2" presStyleCnt="3" custScaleY="35180" custLinFactNeighborY="-1612"/>
      <dgm:spPr/>
      <dgm:t>
        <a:bodyPr/>
        <a:lstStyle/>
        <a:p>
          <a:endParaRPr lang="pl-PL"/>
        </a:p>
      </dgm:t>
    </dgm:pt>
  </dgm:ptLst>
  <dgm:cxnLst>
    <dgm:cxn modelId="{1F084B74-90C3-4FA7-9071-17939FCBB840}" type="presOf" srcId="{891C4C2E-6137-4A13-B24A-A375390E99DE}" destId="{8B3E7E49-D041-4709-A651-070A059A7A1D}" srcOrd="1" destOrd="0" presId="urn:microsoft.com/office/officeart/2005/8/layout/process4"/>
    <dgm:cxn modelId="{99C3E028-D131-4FE1-958A-E2FA7CA48012}" srcId="{2558CA6A-D4F3-470E-B536-3E38BAA05EE2}" destId="{376A5E87-063E-48F3-9B6C-FB7A80DE3121}" srcOrd="1" destOrd="0" parTransId="{2555C6A9-E7E7-4F74-B3B7-6E32A384BEB1}" sibTransId="{0073F2DD-7D95-4947-91C8-E89073D65968}"/>
    <dgm:cxn modelId="{7681099B-41F8-4255-8AF1-414C97E47327}" srcId="{891C4C2E-6137-4A13-B24A-A375390E99DE}" destId="{DA0FEABB-B3B0-4BF5-8D43-89125F68F96A}" srcOrd="1" destOrd="0" parTransId="{D68432C6-DA13-4526-A529-A694293FA254}" sibTransId="{BB2C1A9A-6A17-45A9-B507-6296F6E2F5F3}"/>
    <dgm:cxn modelId="{21EC33FE-8A06-4289-8D13-56CC36DB2811}" type="presOf" srcId="{2558CA6A-D4F3-470E-B536-3E38BAA05EE2}" destId="{D71478CA-1CBB-4012-B5F5-958C07013D68}" srcOrd="0" destOrd="0" presId="urn:microsoft.com/office/officeart/2005/8/layout/process4"/>
    <dgm:cxn modelId="{30DCFCC4-6757-4802-BB6C-D8EB8ADFAF07}" srcId="{376A5E87-063E-48F3-9B6C-FB7A80DE3121}" destId="{5D0EF20C-9C36-4371-A361-14F2C6C5E5AD}" srcOrd="0" destOrd="0" parTransId="{65E67737-4306-4D56-9F80-DC185362D4F1}" sibTransId="{D80782EC-9CE7-4065-9572-014841D25B36}"/>
    <dgm:cxn modelId="{5C111DB8-A229-4888-B27D-E0FD8598D2DE}" type="presOf" srcId="{376A5E87-063E-48F3-9B6C-FB7A80DE3121}" destId="{9029DA02-5475-47F6-98EA-00BEEF09368E}" srcOrd="0" destOrd="0" presId="urn:microsoft.com/office/officeart/2005/8/layout/process4"/>
    <dgm:cxn modelId="{F2E93205-5142-4350-87C4-A9C102726B84}" type="presOf" srcId="{7167C0DC-29D6-466A-8063-F3DE0592EAB8}" destId="{2D739CDB-8AF4-4E43-96F4-9AEDCDF949E5}" srcOrd="0" destOrd="0" presId="urn:microsoft.com/office/officeart/2005/8/layout/process4"/>
    <dgm:cxn modelId="{53A26A24-E9C1-414B-A78C-8552B6233C01}" type="presOf" srcId="{9B11F734-C96B-4261-A25C-A5564253D282}" destId="{E8EB6880-D765-4B81-A888-3BEFFC7A44FB}" srcOrd="0" destOrd="0" presId="urn:microsoft.com/office/officeart/2005/8/layout/process4"/>
    <dgm:cxn modelId="{5D5DF84D-973F-42E8-932C-243940456881}" type="presOf" srcId="{C6168000-480C-4B0B-A8D9-AE14F72A8FE4}" destId="{F1DB0AD7-CBAB-492E-B416-8912E6FF6455}" srcOrd="0" destOrd="0" presId="urn:microsoft.com/office/officeart/2005/8/layout/process4"/>
    <dgm:cxn modelId="{2E488EDA-A6C7-4C38-B16F-248E105C03E6}" srcId="{2558CA6A-D4F3-470E-B536-3E38BAA05EE2}" destId="{C6168000-480C-4B0B-A8D9-AE14F72A8FE4}" srcOrd="0" destOrd="0" parTransId="{4714E0EE-DC21-4DE6-A4A7-E9CE55D635F4}" sibTransId="{5F645FE8-EA9C-467A-BE74-E66854246365}"/>
    <dgm:cxn modelId="{C61A6D30-7F38-44D6-A3FA-5B3D925517A0}" type="presOf" srcId="{DA0FEABB-B3B0-4BF5-8D43-89125F68F96A}" destId="{55648370-E19D-4840-82C0-6E9AF4E25F33}" srcOrd="0" destOrd="0" presId="urn:microsoft.com/office/officeart/2005/8/layout/process4"/>
    <dgm:cxn modelId="{00131A86-E304-423F-96C4-ACB17C15744C}" srcId="{376A5E87-063E-48F3-9B6C-FB7A80DE3121}" destId="{9B11F734-C96B-4261-A25C-A5564253D282}" srcOrd="1" destOrd="0" parTransId="{59C2FE97-C8B6-46F8-8F0F-1472DF742DC4}" sibTransId="{A379FC1D-E3C7-48F9-9644-50A0498E4C74}"/>
    <dgm:cxn modelId="{468E8950-5EEA-4048-A89B-BEAFED6F429C}" srcId="{2558CA6A-D4F3-470E-B536-3E38BAA05EE2}" destId="{891C4C2E-6137-4A13-B24A-A375390E99DE}" srcOrd="2" destOrd="0" parTransId="{E6178C27-2952-41F5-9E51-0B8669864A34}" sibTransId="{E2D027BD-FAD6-4371-9819-913680A02C17}"/>
    <dgm:cxn modelId="{4EBB8558-D8C7-4DE3-BE0D-75E898C7992D}" type="presOf" srcId="{5D0EF20C-9C36-4371-A361-14F2C6C5E5AD}" destId="{A80522A7-595B-4A9C-BA50-D77A46C173AC}" srcOrd="0" destOrd="0" presId="urn:microsoft.com/office/officeart/2005/8/layout/process4"/>
    <dgm:cxn modelId="{EA3B8EC3-9B99-4A48-A0CC-8C2D2F74D1C4}" type="presOf" srcId="{376A5E87-063E-48F3-9B6C-FB7A80DE3121}" destId="{1ED7BCFC-1746-4725-9CAA-2EC6C57B1C30}" srcOrd="1" destOrd="0" presId="urn:microsoft.com/office/officeart/2005/8/layout/process4"/>
    <dgm:cxn modelId="{0A091ADD-18FD-4388-A1A8-02DA3692D6C5}" type="presOf" srcId="{891C4C2E-6137-4A13-B24A-A375390E99DE}" destId="{9B6A86A1-B380-4F81-9F0D-0EE0F108A8B2}" srcOrd="0" destOrd="0" presId="urn:microsoft.com/office/officeart/2005/8/layout/process4"/>
    <dgm:cxn modelId="{C0495377-FF12-4915-BBC1-DA0C41C16752}" srcId="{891C4C2E-6137-4A13-B24A-A375390E99DE}" destId="{7167C0DC-29D6-466A-8063-F3DE0592EAB8}" srcOrd="0" destOrd="0" parTransId="{1394D515-3271-4BD1-A5B5-9094A17FEF97}" sibTransId="{3E5C6E1D-2AA3-49F8-9969-35CA84F08431}"/>
    <dgm:cxn modelId="{BC528DCD-F690-4DF4-B8E4-C331CCA7898B}" type="presParOf" srcId="{D71478CA-1CBB-4012-B5F5-958C07013D68}" destId="{74B46B63-67D2-4098-93E7-723883514C8D}" srcOrd="0" destOrd="0" presId="urn:microsoft.com/office/officeart/2005/8/layout/process4"/>
    <dgm:cxn modelId="{BE2448EC-F25F-496D-AB65-E3457CC4CD0C}" type="presParOf" srcId="{74B46B63-67D2-4098-93E7-723883514C8D}" destId="{9B6A86A1-B380-4F81-9F0D-0EE0F108A8B2}" srcOrd="0" destOrd="0" presId="urn:microsoft.com/office/officeart/2005/8/layout/process4"/>
    <dgm:cxn modelId="{E4D7F053-92F2-4DD8-A4A4-8B4B0D1A2238}" type="presParOf" srcId="{74B46B63-67D2-4098-93E7-723883514C8D}" destId="{8B3E7E49-D041-4709-A651-070A059A7A1D}" srcOrd="1" destOrd="0" presId="urn:microsoft.com/office/officeart/2005/8/layout/process4"/>
    <dgm:cxn modelId="{3136F6DA-5EA3-4AA5-8FAE-C34F71AA4070}" type="presParOf" srcId="{74B46B63-67D2-4098-93E7-723883514C8D}" destId="{6E091D15-AE55-4F59-9BCA-925D003E0748}" srcOrd="2" destOrd="0" presId="urn:microsoft.com/office/officeart/2005/8/layout/process4"/>
    <dgm:cxn modelId="{CD881339-9296-4E1E-A79B-A32177CE74F5}" type="presParOf" srcId="{6E091D15-AE55-4F59-9BCA-925D003E0748}" destId="{2D739CDB-8AF4-4E43-96F4-9AEDCDF949E5}" srcOrd="0" destOrd="0" presId="urn:microsoft.com/office/officeart/2005/8/layout/process4"/>
    <dgm:cxn modelId="{F2A0CADC-476F-4FCF-92A0-744AC6A5CA72}" type="presParOf" srcId="{6E091D15-AE55-4F59-9BCA-925D003E0748}" destId="{55648370-E19D-4840-82C0-6E9AF4E25F33}" srcOrd="1" destOrd="0" presId="urn:microsoft.com/office/officeart/2005/8/layout/process4"/>
    <dgm:cxn modelId="{4BD3EB08-AAD9-41CA-9B22-004055BA1475}" type="presParOf" srcId="{D71478CA-1CBB-4012-B5F5-958C07013D68}" destId="{7F88FAAD-6C60-45B7-9055-CA76AEEFBC96}" srcOrd="1" destOrd="0" presId="urn:microsoft.com/office/officeart/2005/8/layout/process4"/>
    <dgm:cxn modelId="{D4813E51-53CF-4C24-B258-589730A48F8D}" type="presParOf" srcId="{D71478CA-1CBB-4012-B5F5-958C07013D68}" destId="{EEE73386-B2C1-457C-BE61-08D3E2CE801E}" srcOrd="2" destOrd="0" presId="urn:microsoft.com/office/officeart/2005/8/layout/process4"/>
    <dgm:cxn modelId="{780D154A-3944-4238-936F-7E7EFE96E2D8}" type="presParOf" srcId="{EEE73386-B2C1-457C-BE61-08D3E2CE801E}" destId="{9029DA02-5475-47F6-98EA-00BEEF09368E}" srcOrd="0" destOrd="0" presId="urn:microsoft.com/office/officeart/2005/8/layout/process4"/>
    <dgm:cxn modelId="{E3D96BB0-4C74-443D-8D24-7F70A8CD75DC}" type="presParOf" srcId="{EEE73386-B2C1-457C-BE61-08D3E2CE801E}" destId="{1ED7BCFC-1746-4725-9CAA-2EC6C57B1C30}" srcOrd="1" destOrd="0" presId="urn:microsoft.com/office/officeart/2005/8/layout/process4"/>
    <dgm:cxn modelId="{A942F059-BFB1-43C8-A4C0-0A40822A60DD}" type="presParOf" srcId="{EEE73386-B2C1-457C-BE61-08D3E2CE801E}" destId="{43BDC934-A946-4189-AFD1-45CBEC6C95FC}" srcOrd="2" destOrd="0" presId="urn:microsoft.com/office/officeart/2005/8/layout/process4"/>
    <dgm:cxn modelId="{99608BD1-E8C7-40FF-95C4-E5FD37E97901}" type="presParOf" srcId="{43BDC934-A946-4189-AFD1-45CBEC6C95FC}" destId="{A80522A7-595B-4A9C-BA50-D77A46C173AC}" srcOrd="0" destOrd="0" presId="urn:microsoft.com/office/officeart/2005/8/layout/process4"/>
    <dgm:cxn modelId="{1EE41F4D-8DB1-44F1-901F-086CC07B0FEE}" type="presParOf" srcId="{43BDC934-A946-4189-AFD1-45CBEC6C95FC}" destId="{E8EB6880-D765-4B81-A888-3BEFFC7A44FB}" srcOrd="1" destOrd="0" presId="urn:microsoft.com/office/officeart/2005/8/layout/process4"/>
    <dgm:cxn modelId="{6CED9BBD-ED99-48EF-AD76-3942B33145E1}" type="presParOf" srcId="{D71478CA-1CBB-4012-B5F5-958C07013D68}" destId="{DB83C66A-3DE9-4BA0-A161-5C151115AE3A}" srcOrd="3" destOrd="0" presId="urn:microsoft.com/office/officeart/2005/8/layout/process4"/>
    <dgm:cxn modelId="{EB288268-CDF9-4AEE-AE43-8D0313074A96}" type="presParOf" srcId="{D71478CA-1CBB-4012-B5F5-958C07013D68}" destId="{C873CDDB-A085-4907-B03F-6E40E18C267B}" srcOrd="4" destOrd="0" presId="urn:microsoft.com/office/officeart/2005/8/layout/process4"/>
    <dgm:cxn modelId="{69A14A4C-D527-473F-B00B-60CD9EC391F1}" type="presParOf" srcId="{C873CDDB-A085-4907-B03F-6E40E18C267B}" destId="{F1DB0AD7-CBAB-492E-B416-8912E6FF645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E7E49-D041-4709-A651-070A059A7A1D}">
      <dsp:nvSpPr>
        <dsp:cNvPr id="0" name=""/>
        <dsp:cNvSpPr/>
      </dsp:nvSpPr>
      <dsp:spPr>
        <a:xfrm>
          <a:off x="0" y="4197817"/>
          <a:ext cx="8712968" cy="1091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Negatywne skutki </a:t>
          </a:r>
          <a:endParaRPr lang="pl-PL" sz="2800" kern="1200" dirty="0"/>
        </a:p>
      </dsp:txBody>
      <dsp:txXfrm>
        <a:off x="0" y="4197817"/>
        <a:ext cx="8712968" cy="589197"/>
      </dsp:txXfrm>
    </dsp:sp>
    <dsp:sp modelId="{2D739CDB-8AF4-4E43-96F4-9AEDCDF949E5}">
      <dsp:nvSpPr>
        <dsp:cNvPr id="0" name=""/>
        <dsp:cNvSpPr/>
      </dsp:nvSpPr>
      <dsp:spPr>
        <a:xfrm>
          <a:off x="0" y="4791296"/>
          <a:ext cx="4140474" cy="4909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Bioróżnorodność</a:t>
          </a:r>
          <a:endParaRPr lang="pl-PL" sz="2600" kern="1200" dirty="0"/>
        </a:p>
      </dsp:txBody>
      <dsp:txXfrm>
        <a:off x="0" y="4791296"/>
        <a:ext cx="4140474" cy="490943"/>
      </dsp:txXfrm>
    </dsp:sp>
    <dsp:sp modelId="{55648370-E19D-4840-82C0-6E9AF4E25F33}">
      <dsp:nvSpPr>
        <dsp:cNvPr id="0" name=""/>
        <dsp:cNvSpPr/>
      </dsp:nvSpPr>
      <dsp:spPr>
        <a:xfrm>
          <a:off x="4104469" y="4778177"/>
          <a:ext cx="4569202" cy="5285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Usługi </a:t>
          </a:r>
          <a:r>
            <a:rPr lang="pl-PL" sz="2600" kern="1200" dirty="0" err="1" smtClean="0"/>
            <a:t>ekosystemowe</a:t>
          </a:r>
          <a:endParaRPr lang="pl-PL" sz="2600" kern="1200" dirty="0"/>
        </a:p>
      </dsp:txBody>
      <dsp:txXfrm>
        <a:off x="4104469" y="4778177"/>
        <a:ext cx="4569202" cy="528528"/>
      </dsp:txXfrm>
    </dsp:sp>
    <dsp:sp modelId="{1ED7BCFC-1746-4725-9CAA-2EC6C57B1C30}">
      <dsp:nvSpPr>
        <dsp:cNvPr id="0" name=""/>
        <dsp:cNvSpPr/>
      </dsp:nvSpPr>
      <dsp:spPr>
        <a:xfrm rot="10800000">
          <a:off x="0" y="1741399"/>
          <a:ext cx="8712968" cy="267382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Zmiany w środowisku</a:t>
          </a:r>
          <a:endParaRPr lang="pl-PL" sz="2800" kern="1200" dirty="0"/>
        </a:p>
      </dsp:txBody>
      <dsp:txXfrm rot="-10800000">
        <a:off x="0" y="1741399"/>
        <a:ext cx="8712968" cy="938512"/>
      </dsp:txXfrm>
    </dsp:sp>
    <dsp:sp modelId="{A80522A7-595B-4A9C-BA50-D77A46C173AC}">
      <dsp:nvSpPr>
        <dsp:cNvPr id="0" name=""/>
        <dsp:cNvSpPr/>
      </dsp:nvSpPr>
      <dsp:spPr>
        <a:xfrm>
          <a:off x="657" y="2560203"/>
          <a:ext cx="4403404" cy="8583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Upraszczanie krajobrazu</a:t>
          </a:r>
          <a:endParaRPr lang="pl-PL" sz="2600" kern="1200" dirty="0"/>
        </a:p>
      </dsp:txBody>
      <dsp:txXfrm>
        <a:off x="657" y="2560203"/>
        <a:ext cx="4403404" cy="858353"/>
      </dsp:txXfrm>
    </dsp:sp>
    <dsp:sp modelId="{E8EB6880-D765-4B81-A888-3BEFFC7A44FB}">
      <dsp:nvSpPr>
        <dsp:cNvPr id="0" name=""/>
        <dsp:cNvSpPr/>
      </dsp:nvSpPr>
      <dsp:spPr>
        <a:xfrm>
          <a:off x="4366109" y="2550027"/>
          <a:ext cx="4308247" cy="8343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Chemizacja, nowe odmiany, erozja itp.</a:t>
          </a:r>
          <a:endParaRPr lang="pl-PL" sz="2600" kern="1200" dirty="0"/>
        </a:p>
      </dsp:txBody>
      <dsp:txXfrm>
        <a:off x="4366109" y="2550027"/>
        <a:ext cx="4308247" cy="834347"/>
      </dsp:txXfrm>
    </dsp:sp>
    <dsp:sp modelId="{F1DB0AD7-CBAB-492E-B416-8912E6FF6455}">
      <dsp:nvSpPr>
        <dsp:cNvPr id="0" name=""/>
        <dsp:cNvSpPr/>
      </dsp:nvSpPr>
      <dsp:spPr>
        <a:xfrm rot="10800000">
          <a:off x="0" y="0"/>
          <a:ext cx="8712968" cy="186930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Presja na wzrost plonów </a:t>
          </a:r>
          <a:br>
            <a:rPr lang="pl-PL" sz="2800" kern="1200" dirty="0" smtClean="0"/>
          </a:br>
          <a:r>
            <a:rPr lang="pl-PL" sz="2800" kern="1200" dirty="0" smtClean="0"/>
            <a:t>(pomimo nadprodukcji żywności!!)</a:t>
          </a:r>
          <a:endParaRPr lang="pl-PL" sz="2800" kern="1200" dirty="0"/>
        </a:p>
      </dsp:txBody>
      <dsp:txXfrm rot="10800000">
        <a:off x="0" y="0"/>
        <a:ext cx="8712968" cy="1214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ytuł i 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3C065-3761-4F80-8162-66297B0CCA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4063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AECFE-F157-4EBB-A705-A6A429D917D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534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63AD1-A997-4A0B-A0BB-B5F6BA38A82D}" type="datetimeFigureOut">
              <a:rPr lang="pl-PL" smtClean="0"/>
              <a:pPr/>
              <a:t>27.03.2019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9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1.png"/><Relationship Id="rId4" Type="http://schemas.openxmlformats.org/officeDocument/2006/relationships/image" Target="../media/image48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6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0.png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67147" y="980728"/>
            <a:ext cx="82089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Ochrona różnorodności </a:t>
            </a: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biologicznej </a:t>
            </a:r>
            <a:r>
              <a:rPr lang="pl-PL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gwarancją bezpiecznej żywności</a:t>
            </a:r>
          </a:p>
          <a:p>
            <a:pPr algn="ctr"/>
            <a:r>
              <a:rPr lang="pl-PL" sz="2800" dirty="0" smtClean="0"/>
              <a:t> </a:t>
            </a:r>
          </a:p>
          <a:p>
            <a:pPr algn="ctr"/>
            <a:r>
              <a:rPr lang="pl-PL" sz="2200" dirty="0" smtClean="0"/>
              <a:t>Krzysztof Kujawa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699792" y="5877272"/>
            <a:ext cx="444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Instytut Środowiska Rolniczego i Leśnego PAN</a:t>
            </a:r>
          </a:p>
          <a:p>
            <a:r>
              <a:rPr lang="pl-PL" dirty="0" smtClean="0"/>
              <a:t>Poznań</a:t>
            </a:r>
            <a:endParaRPr lang="pl-PL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6789" y="5877272"/>
            <a:ext cx="656363" cy="69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-397" y="33569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 w Minikowie, 27.03.2019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412"/>
            <a:ext cx="9144000" cy="645458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3851920" y="0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Zmiany w BMI (mężczyźni)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031"/>
            <a:ext cx="4572000" cy="322729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711" y="485655"/>
            <a:ext cx="4508783" cy="318267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282" y="3668324"/>
            <a:ext cx="4557502" cy="321705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20" y="3736304"/>
            <a:ext cx="4461197" cy="314908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115616" y="1160740"/>
            <a:ext cx="5715026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 smtClean="0"/>
              <a:t>Afryka                                                              Azja</a:t>
            </a:r>
          </a:p>
          <a:p>
            <a:endParaRPr lang="pl-PL" sz="2200" dirty="0"/>
          </a:p>
          <a:p>
            <a:endParaRPr lang="pl-PL" sz="2200" dirty="0" smtClean="0"/>
          </a:p>
          <a:p>
            <a:endParaRPr lang="pl-PL" sz="2200" dirty="0"/>
          </a:p>
          <a:p>
            <a:endParaRPr lang="pl-PL" sz="2200" dirty="0" smtClean="0"/>
          </a:p>
          <a:p>
            <a:endParaRPr lang="pl-PL" sz="2200" dirty="0"/>
          </a:p>
          <a:p>
            <a:endParaRPr lang="pl-PL" sz="2200" dirty="0" smtClean="0"/>
          </a:p>
          <a:p>
            <a:endParaRPr lang="pl-PL" sz="2200" dirty="0"/>
          </a:p>
          <a:p>
            <a:endParaRPr lang="pl-PL" sz="2200" dirty="0" smtClean="0"/>
          </a:p>
          <a:p>
            <a:endParaRPr lang="pl-PL" sz="2200" dirty="0"/>
          </a:p>
          <a:p>
            <a:r>
              <a:rPr lang="pl-PL" sz="2200" dirty="0" smtClean="0"/>
              <a:t>Ameryka Płn.                                                  Europa</a:t>
            </a:r>
            <a:endParaRPr lang="pl-PL" sz="2200" dirty="0"/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819886" y="-20634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Zmiany w BMI - kontynenty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7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03411"/>
            <a:ext cx="9144001" cy="6454589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843808" y="3861048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Projekcja maksimum obszarów rolniczych – różne scenariusze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5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383"/>
            <a:ext cx="9162458" cy="6467618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7504" y="112474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Zmiana plonów w Europie Zachodniej (tony/ha)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1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W</a:t>
            </a:r>
            <a:r>
              <a:rPr lang="pl-PL" sz="2400" dirty="0" smtClean="0"/>
              <a:t>zrost produkcji roślinnej – nadmierny!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 smtClean="0"/>
              <a:t>wzrost BMI </a:t>
            </a:r>
            <a:r>
              <a:rPr lang="pl-PL" sz="2400" dirty="0" smtClean="0">
                <a:sym typeface="Wingdings" panose="05000000000000000000" pitchFamily="2" charset="2"/>
              </a:rPr>
              <a:t> otyłość  choroby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 smtClean="0">
                <a:sym typeface="Wingdings" panose="05000000000000000000" pitchFamily="2" charset="2"/>
              </a:rPr>
              <a:t>wielka ilość wyrzucanej żywności</a:t>
            </a:r>
          </a:p>
          <a:p>
            <a:pPr marL="0" indent="0">
              <a:buNone/>
            </a:pPr>
            <a:endParaRPr lang="pl-PL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pl-PL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DLACZEGO?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/>
          </a:p>
        </p:txBody>
      </p:sp>
      <p:sp>
        <p:nvSpPr>
          <p:cNvPr id="4" name="Prostokąt 3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</p:spTree>
    <p:extLst>
      <p:ext uri="{BB962C8B-B14F-4D97-AF65-F5344CB8AC3E}">
        <p14:creationId xmlns:p14="http://schemas.microsoft.com/office/powerpoint/2010/main" val="263869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upload.wikimedia.org/wikipedia/commons/thumb/f/fa/Alice_queen2.jpg/1024px-Alice_que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2968"/>
            <a:ext cx="7848872" cy="49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755576" y="5087153"/>
            <a:ext cx="80777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solidFill>
                  <a:srgbClr val="C00000"/>
                </a:solidFill>
              </a:rPr>
              <a:t>Czerwona królowa</a:t>
            </a:r>
          </a:p>
          <a:p>
            <a:r>
              <a:rPr lang="pl-PL" sz="2200" b="1" dirty="0" smtClean="0">
                <a:solidFill>
                  <a:srgbClr val="C00000"/>
                </a:solidFill>
              </a:rPr>
              <a:t>Trzeba pędzić coraz szybciej... by stać w miejscu</a:t>
            </a:r>
          </a:p>
          <a:p>
            <a:pPr algn="ctr"/>
            <a:endParaRPr lang="pl-PL" sz="2200" b="1" dirty="0" smtClean="0">
              <a:solidFill>
                <a:srgbClr val="C00000"/>
              </a:solidFill>
            </a:endParaRPr>
          </a:p>
          <a:p>
            <a:pPr algn="r"/>
            <a:r>
              <a:rPr lang="pl-PL" sz="2200" i="1" dirty="0" smtClean="0">
                <a:solidFill>
                  <a:srgbClr val="C00000"/>
                </a:solidFill>
              </a:rPr>
              <a:t>Lewis </a:t>
            </a:r>
            <a:r>
              <a:rPr lang="pl-PL" sz="2200" i="1" dirty="0" err="1" smtClean="0">
                <a:solidFill>
                  <a:srgbClr val="C00000"/>
                </a:solidFill>
              </a:rPr>
              <a:t>Carrol</a:t>
            </a:r>
            <a:r>
              <a:rPr lang="pl-PL" sz="2200" i="1" dirty="0" smtClean="0">
                <a:solidFill>
                  <a:srgbClr val="C00000"/>
                </a:solidFill>
              </a:rPr>
              <a:t>. Alicja w krainie czarów. </a:t>
            </a:r>
          </a:p>
          <a:p>
            <a:pPr algn="r"/>
            <a:r>
              <a:rPr lang="pl-PL" sz="2200" i="1" dirty="0" smtClean="0">
                <a:solidFill>
                  <a:srgbClr val="C00000"/>
                </a:solidFill>
              </a:rPr>
              <a:t>Po tamtej stronie lustra</a:t>
            </a:r>
            <a:endParaRPr lang="pl-PL" sz="2200" i="1" dirty="0">
              <a:solidFill>
                <a:srgbClr val="C0000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0" y="0"/>
            <a:ext cx="1923091" cy="369332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Czerwona Królowa</a:t>
            </a:r>
          </a:p>
        </p:txBody>
      </p:sp>
    </p:spTree>
    <p:extLst>
      <p:ext uri="{BB962C8B-B14F-4D97-AF65-F5344CB8AC3E}">
        <p14:creationId xmlns:p14="http://schemas.microsoft.com/office/powerpoint/2010/main" val="315770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1.bp.blogspot.com/-WdmEoRxDpVI/VYWuWogjWKI/AAAAAAAAHEk/IkxTRh2Z2Vk/s1600/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2232247" cy="169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/>
          <a:srcRect l="13775" t="19900" r="40550" b="16400"/>
          <a:stretch/>
        </p:blipFill>
        <p:spPr>
          <a:xfrm>
            <a:off x="3792571" y="1152722"/>
            <a:ext cx="5288181" cy="4148486"/>
          </a:xfrm>
          <a:prstGeom prst="rect">
            <a:avLst/>
          </a:prstGeom>
        </p:spPr>
      </p:pic>
      <p:sp>
        <p:nvSpPr>
          <p:cNvPr id="2" name="Strzałka w prawo 1"/>
          <p:cNvSpPr/>
          <p:nvPr/>
        </p:nvSpPr>
        <p:spPr>
          <a:xfrm>
            <a:off x="2843808" y="3226965"/>
            <a:ext cx="720080" cy="34605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390407" y="1087479"/>
            <a:ext cx="26350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 smtClean="0">
                <a:solidFill>
                  <a:srgbClr val="C00000"/>
                </a:solidFill>
              </a:rPr>
              <a:t>Jemy coraz więcej i ...</a:t>
            </a:r>
          </a:p>
          <a:p>
            <a:r>
              <a:rPr lang="pl-PL" sz="2200" dirty="0" smtClean="0">
                <a:solidFill>
                  <a:srgbClr val="C00000"/>
                </a:solidFill>
              </a:rPr>
              <a:t>często coraz dziwniej</a:t>
            </a:r>
            <a:endParaRPr lang="pl-PL" sz="2200" dirty="0">
              <a:solidFill>
                <a:srgbClr val="C0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1923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Czerwona Królowa</a:t>
            </a:r>
          </a:p>
        </p:txBody>
      </p:sp>
    </p:spTree>
    <p:extLst>
      <p:ext uri="{BB962C8B-B14F-4D97-AF65-F5344CB8AC3E}">
        <p14:creationId xmlns:p14="http://schemas.microsoft.com/office/powerpoint/2010/main" val="34760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oje dokumenty_KK\Praca\Konferencje\Wrocław_2017_UMED\antrop\Earth's_City_Lights_by_DMSP,_1994-1995_(large).jpg"/>
          <p:cNvPicPr>
            <a:picLocks noChangeAspect="1" noChangeArrowheads="1"/>
          </p:cNvPicPr>
          <p:nvPr/>
        </p:nvPicPr>
        <p:blipFill>
          <a:blip r:embed="rId2" cstate="print"/>
          <a:srcRect l="16667" r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3563888" y="4941168"/>
            <a:ext cx="3168352" cy="769441"/>
          </a:xfrm>
          <a:prstGeom prst="rect">
            <a:avLst/>
          </a:prstGeom>
          <a:solidFill>
            <a:srgbClr val="000A1E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rgbClr val="FF9900"/>
                </a:solidFill>
              </a:rPr>
              <a:t>Antropocen</a:t>
            </a:r>
            <a:endParaRPr lang="pl-PL" sz="4400" dirty="0" smtClean="0">
              <a:solidFill>
                <a:srgbClr val="FF99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547024" y="6488668"/>
            <a:ext cx="1596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Fot. </a:t>
            </a:r>
            <a:r>
              <a:rPr lang="pl-PL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Wikimedia</a:t>
            </a:r>
            <a:endParaRPr lang="pl-PL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0" y="0"/>
            <a:ext cx="1291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9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8001"/>
          <a:stretch>
            <a:fillRect/>
          </a:stretch>
        </p:blipFill>
        <p:spPr bwMode="auto">
          <a:xfrm>
            <a:off x="-1" y="548680"/>
            <a:ext cx="5223917" cy="630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 rot="18038089">
            <a:off x="2173788" y="3510601"/>
            <a:ext cx="1935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rgbClr val="C00000"/>
                </a:solidFill>
              </a:rPr>
              <a:t>Pędzimy!</a:t>
            </a:r>
            <a:endParaRPr lang="pl-PL" sz="3600" b="1" dirty="0">
              <a:solidFill>
                <a:srgbClr val="C00000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5292080" y="1268760"/>
            <a:ext cx="3528392" cy="4832092"/>
            <a:chOff x="5292080" y="1268760"/>
            <a:chExt cx="3528392" cy="4832092"/>
          </a:xfrm>
        </p:grpSpPr>
        <p:sp>
          <p:nvSpPr>
            <p:cNvPr id="5" name="pole tekstowe 4"/>
            <p:cNvSpPr txBox="1"/>
            <p:nvPr/>
          </p:nvSpPr>
          <p:spPr>
            <a:xfrm>
              <a:off x="5436096" y="1268760"/>
              <a:ext cx="3384376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/>
                <a:t>…ale jak długo?</a:t>
              </a:r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r>
                <a:rPr lang="pl-PL" sz="2800" dirty="0" smtClean="0"/>
                <a:t>Zasoby Ziemi mają  wymiary skończone...</a:t>
              </a:r>
            </a:p>
          </p:txBody>
        </p:sp>
        <p:pic>
          <p:nvPicPr>
            <p:cNvPr id="324610" name="Picture 2" descr="Podobny obraz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92080" y="1772816"/>
              <a:ext cx="3444657" cy="3384376"/>
            </a:xfrm>
            <a:prstGeom prst="rect">
              <a:avLst/>
            </a:prstGeom>
            <a:noFill/>
          </p:spPr>
        </p:pic>
      </p:grpSp>
      <p:sp>
        <p:nvSpPr>
          <p:cNvPr id="7" name="pole tekstowe 6"/>
          <p:cNvSpPr txBox="1"/>
          <p:nvPr/>
        </p:nvSpPr>
        <p:spPr>
          <a:xfrm>
            <a:off x="3995936" y="1"/>
            <a:ext cx="5148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Antropocen</a:t>
            </a:r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wielkie przyspieszenie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1291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1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2" cstate="print"/>
          <a:srcRect t="29156" r="51025" b="10798"/>
          <a:stretch>
            <a:fillRect/>
          </a:stretch>
        </p:blipFill>
        <p:spPr bwMode="auto">
          <a:xfrm>
            <a:off x="1043608" y="1340768"/>
            <a:ext cx="63722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251520" y="260648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Człowiek  a biosfera</a:t>
            </a:r>
          </a:p>
          <a:p>
            <a:endParaRPr lang="pl-PL" sz="2800" dirty="0" smtClean="0"/>
          </a:p>
          <a:p>
            <a:r>
              <a:rPr lang="pl-PL" sz="2800" dirty="0" smtClean="0"/>
              <a:t>Biomasa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411760" y="3212976"/>
            <a:ext cx="12109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Rośliny</a:t>
            </a:r>
            <a:endParaRPr lang="pl-PL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6012160" y="1988840"/>
            <a:ext cx="13925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Bakterie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652120" y="3501008"/>
            <a:ext cx="1560684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Pozostałe</a:t>
            </a:r>
          </a:p>
          <a:p>
            <a:endParaRPr lang="pl-PL" sz="28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3707904" y="4509120"/>
            <a:ext cx="35283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0,01%  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  <p:pic>
        <p:nvPicPr>
          <p:cNvPr id="25602" name="Picture 2" descr="Znalezione obrazy dla zapytania ludz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987640"/>
            <a:ext cx="3457330" cy="1870360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0"/>
            <a:ext cx="1291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395536" y="1052736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Spis treści</a:t>
            </a:r>
          </a:p>
          <a:p>
            <a:endParaRPr lang="pl-PL" sz="2400" dirty="0" smtClean="0"/>
          </a:p>
          <a:p>
            <a:r>
              <a:rPr lang="pl-PL" sz="2400" dirty="0" smtClean="0"/>
              <a:t>Bezpieczeństwo żywnościowe</a:t>
            </a:r>
          </a:p>
          <a:p>
            <a:r>
              <a:rPr lang="pl-PL" sz="2400" dirty="0" smtClean="0"/>
              <a:t>Różnorodność biologiczna</a:t>
            </a:r>
          </a:p>
          <a:p>
            <a:r>
              <a:rPr lang="pl-PL" sz="2400" dirty="0" smtClean="0"/>
              <a:t>Rozwój populacji ludzkiej</a:t>
            </a:r>
          </a:p>
          <a:p>
            <a:r>
              <a:rPr lang="pl-PL" sz="2400" dirty="0" smtClean="0"/>
              <a:t>Produkcja żywności w liczbach</a:t>
            </a:r>
          </a:p>
          <a:p>
            <a:r>
              <a:rPr lang="pl-PL" sz="2400" dirty="0" smtClean="0"/>
              <a:t>Czerwona Królowa</a:t>
            </a:r>
          </a:p>
          <a:p>
            <a:r>
              <a:rPr lang="pl-PL" sz="2400" dirty="0" err="1" smtClean="0"/>
              <a:t>Antropocen</a:t>
            </a:r>
            <a:r>
              <a:rPr lang="pl-PL" sz="2400" dirty="0" smtClean="0"/>
              <a:t> a różnorodność biologiczna</a:t>
            </a:r>
          </a:p>
          <a:p>
            <a:r>
              <a:rPr lang="pl-PL" sz="2400" dirty="0" smtClean="0"/>
              <a:t>Rolnictwo a różnorodność biologiczna</a:t>
            </a:r>
          </a:p>
          <a:p>
            <a:r>
              <a:rPr lang="pl-PL" sz="2400" dirty="0" smtClean="0"/>
              <a:t>Usługi ekosystemowe, znaczenie różnorodności biologicznej</a:t>
            </a:r>
          </a:p>
          <a:p>
            <a:r>
              <a:rPr lang="pl-PL" sz="2400" dirty="0" smtClean="0"/>
              <a:t>Co robić?</a:t>
            </a:r>
          </a:p>
          <a:p>
            <a:r>
              <a:rPr lang="pl-PL" sz="2400" dirty="0" smtClean="0"/>
              <a:t>Podsumowanie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5736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5" name="Picture 3"/>
          <p:cNvPicPr>
            <a:picLocks noChangeAspect="1" noChangeArrowheads="1"/>
          </p:cNvPicPr>
          <p:nvPr/>
        </p:nvPicPr>
        <p:blipFill>
          <a:blip r:embed="rId2" cstate="print"/>
          <a:srcRect l="17429" r="27228" b="6250"/>
          <a:stretch>
            <a:fillRect/>
          </a:stretch>
        </p:blipFill>
        <p:spPr bwMode="auto">
          <a:xfrm>
            <a:off x="251520" y="908720"/>
            <a:ext cx="5976663" cy="569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6302966" y="6211669"/>
            <a:ext cx="2841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Davidson i in. 2014</a:t>
            </a:r>
          </a:p>
          <a:p>
            <a:r>
              <a:rPr lang="pl-PL" i="1" dirty="0" smtClean="0"/>
              <a:t>Marine and </a:t>
            </a:r>
            <a:r>
              <a:rPr lang="pl-PL" i="1" dirty="0" err="1" smtClean="0"/>
              <a:t>Freshwater</a:t>
            </a:r>
            <a:r>
              <a:rPr lang="pl-PL" i="1" dirty="0" smtClean="0"/>
              <a:t> </a:t>
            </a:r>
            <a:r>
              <a:rPr lang="pl-PL" i="1" dirty="0" err="1" smtClean="0"/>
              <a:t>Res</a:t>
            </a:r>
            <a:r>
              <a:rPr lang="pl-PL" i="1" dirty="0" smtClean="0"/>
              <a:t>.</a:t>
            </a:r>
            <a:endParaRPr lang="pl-PL" i="1" dirty="0"/>
          </a:p>
        </p:txBody>
      </p:sp>
      <p:pic>
        <p:nvPicPr>
          <p:cNvPr id="294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388463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/>
        </p:nvSpPr>
        <p:spPr>
          <a:xfrm>
            <a:off x="6337014" y="4149080"/>
            <a:ext cx="2131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Mariusz Cieszewski</a:t>
            </a:r>
            <a:endParaRPr lang="pl-PL" sz="1600" i="1" dirty="0"/>
          </a:p>
        </p:txBody>
      </p:sp>
      <p:sp>
        <p:nvSpPr>
          <p:cNvPr id="11" name="Prostokąt 10"/>
          <p:cNvSpPr/>
          <p:nvPr/>
        </p:nvSpPr>
        <p:spPr>
          <a:xfrm>
            <a:off x="0" y="764704"/>
            <a:ext cx="889248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1331640" y="548680"/>
            <a:ext cx="77532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800" dirty="0" smtClean="0"/>
              <a:t>Zmiany w całkowitym areale terenów podmokłych – </a:t>
            </a:r>
          </a:p>
          <a:p>
            <a:pPr algn="r"/>
            <a:r>
              <a:rPr lang="pl-PL" sz="2800" dirty="0" smtClean="0"/>
              <a:t>ostoi różnorodności biologicznej</a:t>
            </a:r>
            <a:endParaRPr lang="pl-PL" sz="2800" dirty="0"/>
          </a:p>
        </p:txBody>
      </p:sp>
      <p:sp>
        <p:nvSpPr>
          <p:cNvPr id="12" name="Prostokąt 11"/>
          <p:cNvSpPr/>
          <p:nvPr/>
        </p:nvSpPr>
        <p:spPr>
          <a:xfrm>
            <a:off x="0" y="0"/>
            <a:ext cx="3021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 – malejące zasoby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62960"/>
            <a:ext cx="8810086" cy="639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Nadmierna eksploatacja &amp;lstrok;owi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772816"/>
            <a:ext cx="5828288" cy="4182052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851920" y="201350"/>
            <a:ext cx="3504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>
                <a:solidFill>
                  <a:prstClr val="black"/>
                </a:solidFill>
              </a:rPr>
              <a:t>Połowy ryb na  Świecie</a:t>
            </a:r>
            <a:endParaRPr lang="pl-PL" sz="2800" dirty="0">
              <a:solidFill>
                <a:prstClr val="black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3021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 – malejące zasoby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7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http://www.livingplanetindex.org/assets/cms/images/Figure_02_The_Global_Living_Planet_Index-27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500403" cy="4984804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53306" y="476672"/>
            <a:ext cx="89191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/>
              <a:t>Zmiany w wielkości populacji zwierząt kręgowych na świecie</a:t>
            </a:r>
          </a:p>
          <a:p>
            <a:pPr algn="ctr"/>
            <a:r>
              <a:rPr lang="pl-PL" sz="2800" dirty="0" err="1" smtClean="0"/>
              <a:t>Living</a:t>
            </a:r>
            <a:r>
              <a:rPr lang="pl-PL" sz="2800" dirty="0" smtClean="0"/>
              <a:t> Planet </a:t>
            </a:r>
            <a:r>
              <a:rPr lang="pl-PL" sz="2800" dirty="0" err="1" smtClean="0"/>
              <a:t>Index</a:t>
            </a:r>
            <a:r>
              <a:rPr lang="pl-PL" sz="2800" dirty="0" smtClean="0"/>
              <a:t> (LPI)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11960" y="1700808"/>
            <a:ext cx="39803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18 000 populacji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&gt; 3600 gatunków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ssaki, ptaki, gady, płazy i ryby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WWF i </a:t>
            </a:r>
            <a:r>
              <a:rPr lang="pl-PL" sz="2400" dirty="0" err="1" smtClean="0"/>
              <a:t>Zool</a:t>
            </a:r>
            <a:r>
              <a:rPr lang="pl-PL" sz="2400" dirty="0" smtClean="0"/>
              <a:t>. </a:t>
            </a:r>
            <a:r>
              <a:rPr lang="pl-PL" sz="2400" dirty="0" err="1" smtClean="0"/>
              <a:t>Soc</a:t>
            </a:r>
            <a:r>
              <a:rPr lang="pl-PL" sz="2400" dirty="0" smtClean="0"/>
              <a:t>. of London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6453776" y="6488668"/>
            <a:ext cx="2690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/>
              <a:t>www.livingplanetindex.org</a:t>
            </a:r>
            <a:endParaRPr lang="pl-PL" i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115616" y="4941168"/>
            <a:ext cx="56353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lata – spadek o 53 %</a:t>
            </a:r>
            <a:endParaRPr lang="pl-PL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3021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 – malejące zasoby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0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574" t="27188" r="47705" b="50172"/>
          <a:stretch>
            <a:fillRect/>
          </a:stretch>
        </p:blipFill>
        <p:spPr bwMode="auto">
          <a:xfrm>
            <a:off x="467544" y="764704"/>
            <a:ext cx="816195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7224" y="2564904"/>
            <a:ext cx="495677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334" y="3284984"/>
            <a:ext cx="39893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0" y="0"/>
            <a:ext cx="3021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 – malejące zasoby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53099077"/>
              </p:ext>
            </p:extLst>
          </p:nvPr>
        </p:nvGraphicFramePr>
        <p:xfrm>
          <a:off x="251520" y="548680"/>
          <a:ext cx="871296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trzałka w dół 6"/>
          <p:cNvSpPr/>
          <p:nvPr/>
        </p:nvSpPr>
        <p:spPr>
          <a:xfrm>
            <a:off x="755576" y="5373216"/>
            <a:ext cx="216024" cy="36004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8388424" y="5373216"/>
            <a:ext cx="216024" cy="36004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1979712" y="6093296"/>
            <a:ext cx="4932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rgbClr val="C00000"/>
                </a:solidFill>
              </a:rPr>
              <a:t>Zagrożenie dla człowieka</a:t>
            </a:r>
            <a:endParaRPr lang="pl-PL" sz="3600" b="1" dirty="0">
              <a:solidFill>
                <a:srgbClr val="C00000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004048" y="5373216"/>
            <a:ext cx="316835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5588" t="32500" r="25982" b="9401"/>
          <a:stretch/>
        </p:blipFill>
        <p:spPr>
          <a:xfrm>
            <a:off x="1547664" y="1268760"/>
            <a:ext cx="6353384" cy="4287243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48680"/>
            <a:ext cx="8326306" cy="513689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06261" y="5805264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Udział gatunków ze spadkowymi trendami w różnych częściach świata</a:t>
            </a:r>
            <a:endParaRPr lang="pl-PL" sz="2400" dirty="0">
              <a:solidFill>
                <a:srgbClr val="C0000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8738" t="24800" r="29525" b="24100"/>
          <a:stretch/>
        </p:blipFill>
        <p:spPr>
          <a:xfrm>
            <a:off x="480261" y="642352"/>
            <a:ext cx="8124187" cy="5594959"/>
          </a:xfrm>
          <a:prstGeom prst="rect">
            <a:avLst/>
          </a:prstGeom>
        </p:spPr>
      </p:pic>
      <p:cxnSp>
        <p:nvCxnSpPr>
          <p:cNvPr id="6" name="Łącznik prosty 5"/>
          <p:cNvCxnSpPr/>
          <p:nvPr/>
        </p:nvCxnSpPr>
        <p:spPr>
          <a:xfrm>
            <a:off x="2843808" y="4581128"/>
            <a:ext cx="41764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1043608" y="5589240"/>
            <a:ext cx="2952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1691680" y="1844824"/>
            <a:ext cx="61926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4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6241" t="7151" r="1635" b="12506"/>
          <a:stretch/>
        </p:blipFill>
        <p:spPr>
          <a:xfrm>
            <a:off x="506904" y="639789"/>
            <a:ext cx="8169552" cy="536126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39552" y="623731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solidFill>
                  <a:srgbClr val="3232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Główne czynniki zanikania owadów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4294258364"/>
              </p:ext>
            </p:extLst>
          </p:nvPr>
        </p:nvGraphicFramePr>
        <p:xfrm>
          <a:off x="-847650" y="939123"/>
          <a:ext cx="7704856" cy="513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9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0297" r="29722" b="6250"/>
          <a:stretch>
            <a:fillRect/>
          </a:stretch>
        </p:blipFill>
        <p:spPr bwMode="auto">
          <a:xfrm>
            <a:off x="2267744" y="1268760"/>
            <a:ext cx="687625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774495" y="1134677"/>
            <a:ext cx="2634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Biomasa ssaków 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564234" y="2349503"/>
            <a:ext cx="185198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Hodowlane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123728" y="3429000"/>
            <a:ext cx="111440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Ludzie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974203" y="6252839"/>
            <a:ext cx="105189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Dzikie</a:t>
            </a:r>
            <a:endParaRPr lang="pl-PL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  <p:sp>
        <p:nvSpPr>
          <p:cNvPr id="10" name="Prostokąt 9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6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457200" y="548680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smtClean="0"/>
              <a:t>Bezpieczna żywność </a:t>
            </a:r>
            <a:r>
              <a:rPr lang="pl-PL" sz="2800" dirty="0" smtClean="0">
                <a:sym typeface="Wingdings" panose="05000000000000000000" pitchFamily="2" charset="2"/>
              </a:rPr>
              <a:t> </a:t>
            </a:r>
            <a:r>
              <a:rPr lang="pl-PL" sz="2800" dirty="0"/>
              <a:t>Bezpieczeństwo żywnościowe</a:t>
            </a:r>
            <a:r>
              <a:rPr lang="pl-PL" sz="2800" dirty="0" smtClean="0">
                <a:sym typeface="Wingdings" panose="05000000000000000000" pitchFamily="2" charset="2"/>
              </a:rPr>
              <a:t> </a:t>
            </a:r>
            <a:endParaRPr lang="pl-PL" sz="28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57200" y="1780220"/>
            <a:ext cx="8229600" cy="146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 smtClean="0"/>
              <a:t>„Ogół warunków, które muszą być spełniane […] i działań, które muszą być podejmowane </a:t>
            </a:r>
            <a:r>
              <a:rPr lang="pl-PL" sz="2400" b="1" dirty="0" smtClean="0">
                <a:solidFill>
                  <a:srgbClr val="C00000"/>
                </a:solidFill>
              </a:rPr>
              <a:t>na wszystkich etapach produkcji lub obrotu żywnością</a:t>
            </a:r>
            <a:r>
              <a:rPr lang="pl-PL" sz="2400" dirty="0" smtClean="0"/>
              <a:t> w celu zapewnienia </a:t>
            </a:r>
            <a:r>
              <a:rPr lang="pl-PL" sz="2400" b="1" dirty="0" smtClean="0">
                <a:solidFill>
                  <a:srgbClr val="C00000"/>
                </a:solidFill>
              </a:rPr>
              <a:t>zdrowia i życia człowieka</a:t>
            </a:r>
            <a:r>
              <a:rPr lang="pl-PL" sz="2400" dirty="0" smtClean="0"/>
              <a:t>”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07880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18329" r="29722" b="14735"/>
          <a:stretch>
            <a:fillRect/>
          </a:stretch>
        </p:blipFill>
        <p:spPr bwMode="auto">
          <a:xfrm>
            <a:off x="2267744" y="1340768"/>
            <a:ext cx="68762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2267744" y="5085184"/>
            <a:ext cx="1231427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Drób </a:t>
            </a:r>
          </a:p>
          <a:p>
            <a:r>
              <a:rPr lang="pl-PL" sz="2800" dirty="0" smtClean="0"/>
              <a:t>i inne   </a:t>
            </a:r>
          </a:p>
          <a:p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740352" y="5085184"/>
            <a:ext cx="1318053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Dziko </a:t>
            </a:r>
          </a:p>
          <a:p>
            <a:r>
              <a:rPr lang="pl-PL" sz="2800" dirty="0" smtClean="0"/>
              <a:t>żyjące   </a:t>
            </a:r>
          </a:p>
          <a:p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282312" y="1079158"/>
            <a:ext cx="2574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Biomasa ptaków</a:t>
            </a:r>
            <a:endParaRPr lang="pl-PL" sz="2800" dirty="0"/>
          </a:p>
        </p:txBody>
      </p:sp>
      <p:sp>
        <p:nvSpPr>
          <p:cNvPr id="9" name="Prostokąt 8"/>
          <p:cNvSpPr/>
          <p:nvPr/>
        </p:nvSpPr>
        <p:spPr>
          <a:xfrm>
            <a:off x="0" y="0"/>
            <a:ext cx="2881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Rolnictwo a bioróżnorodność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83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zaopatrzeniowe</a:t>
            </a:r>
            <a:r>
              <a:rPr lang="pl-PL" sz="2800" dirty="0" smtClean="0"/>
              <a:t> – dobra i produkty uzyskiwane z ekosystemów: 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żywność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surowce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i inne</a:t>
            </a:r>
          </a:p>
          <a:p>
            <a:endParaRPr lang="pl-PL" sz="2800" dirty="0" smtClean="0"/>
          </a:p>
          <a:p>
            <a:pPr algn="r"/>
            <a:r>
              <a:rPr lang="pl-PL" sz="2400" b="1" dirty="0" smtClean="0"/>
              <a:t>Rosin i in. 2011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524328" y="1412776"/>
            <a:ext cx="8258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l-PL" sz="1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2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5201424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regulacyjne</a:t>
            </a:r>
            <a:r>
              <a:rPr lang="pl-PL" sz="2800" dirty="0" smtClean="0"/>
              <a:t> – korzyści czerpane z zarządzania ekosystemami i naturalnych procesów, np. : 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utrzymanie jakości powietrza i wody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regulacja klimatu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regulacja przepływu wody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kontrola biologiczna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zapylanie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łagodzenie zjawisk ekstremalnych</a:t>
            </a:r>
          </a:p>
          <a:p>
            <a:pPr algn="r"/>
            <a:r>
              <a:rPr lang="pl-PL" sz="2400" b="1" dirty="0" smtClean="0"/>
              <a:t>Rosin i in. 2011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8016595" y="2482397"/>
            <a:ext cx="8258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l-PL" sz="1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5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kulturowe</a:t>
            </a:r>
            <a:r>
              <a:rPr lang="pl-PL" sz="2800" dirty="0" smtClean="0"/>
              <a:t> – niematerialne korzyści czerpane z ekosystemów 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rekreacja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wartości etyczne i duchowe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wartości edukacyjne i inspiracja</a:t>
            </a:r>
          </a:p>
          <a:p>
            <a:endParaRPr lang="pl-PL" sz="2800" dirty="0" smtClean="0"/>
          </a:p>
          <a:p>
            <a:pPr algn="r"/>
            <a:r>
              <a:rPr lang="pl-PL" sz="2400" b="1" dirty="0" smtClean="0"/>
              <a:t>Rosin i in. 2011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994956" y="1556792"/>
            <a:ext cx="8258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l-PL" sz="1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7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wspomagające</a:t>
            </a:r>
            <a:r>
              <a:rPr lang="pl-PL" sz="2800" dirty="0" smtClean="0"/>
              <a:t> – naturalne procesy utrzymujące inne świadczenia </a:t>
            </a:r>
            <a:r>
              <a:rPr lang="pl-PL" sz="2800" dirty="0" err="1" smtClean="0"/>
              <a:t>ekosystemowe</a:t>
            </a:r>
            <a:endParaRPr lang="pl-PL" sz="2800" dirty="0" smtClean="0"/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utrzymywanie siedlisk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obieg pierwiastków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produkcja pierwotna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obieg wody</a:t>
            </a:r>
          </a:p>
          <a:p>
            <a:pPr algn="r"/>
            <a:r>
              <a:rPr lang="pl-PL" sz="2400" b="1" dirty="0" smtClean="0"/>
              <a:t>Rosin i in. 2011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806915" y="1836066"/>
            <a:ext cx="8258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l-PL" sz="1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2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pic>
        <p:nvPicPr>
          <p:cNvPr id="4098" name="Picture 2" descr="D:\Moje dokumenty_KK\Praca\Konferencje\Wrocław_2017_UMED\biosfera\16145634251_696d9f038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39090"/>
            <a:ext cx="3491880" cy="2618910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Wrocław_2017_UMED\biosfera\biebrza-i-narew-lotnic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804186" cy="2854150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Wrocław_2017_UMED\biosfera\Upland_South_Africa_Savan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3515" y="0"/>
            <a:ext cx="3610485" cy="2708920"/>
          </a:xfrm>
          <a:prstGeom prst="rect">
            <a:avLst/>
          </a:prstGeom>
          <a:noFill/>
        </p:spPr>
      </p:pic>
      <p:pic>
        <p:nvPicPr>
          <p:cNvPr id="4102" name="Picture 6" descr="D:\Moje dokumenty_KK\Praca\Konferencje\Wrocław_2017_UMED\biosfera\Mount_Everest_as_seen_from_Drukair2_PLW_ed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30038"/>
            <a:ext cx="3636912" cy="2727962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251520" y="2564904"/>
            <a:ext cx="8640960" cy="240065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Usługi </a:t>
            </a:r>
            <a:r>
              <a:rPr lang="pl-PL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ekosystemowe</a:t>
            </a:r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2011: 125 bln USD/rok</a:t>
            </a:r>
          </a:p>
          <a:p>
            <a:pPr algn="ctr"/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1997-2011: utrata 4-20 bln USD/rok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dirty="0" smtClean="0"/>
              <a:t>(</a:t>
            </a:r>
            <a:r>
              <a:rPr lang="pl-PL" i="1" dirty="0" err="1" smtClean="0"/>
              <a:t>Costanza</a:t>
            </a:r>
            <a:r>
              <a:rPr lang="pl-PL" i="1" dirty="0" smtClean="0"/>
              <a:t> i in. 2014, w: Global Environment </a:t>
            </a:r>
            <a:r>
              <a:rPr lang="pl-PL" i="1" dirty="0" err="1" smtClean="0"/>
              <a:t>Change</a:t>
            </a:r>
            <a:r>
              <a:rPr lang="pl-PL" dirty="0" smtClean="0"/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919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:\Fotografie_JPG\Kategorie\Krajobrazy\Farmland\Uproszczony krajobraz rolniczy\male\tn_DSCF_K9_19603.JPG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1435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Wnioski: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0" y="620688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Spowodowaliśmy </a:t>
            </a:r>
            <a:r>
              <a:rPr lang="pl-PL" sz="2600" b="1" u="sng" dirty="0" smtClean="0">
                <a:solidFill>
                  <a:srgbClr val="FFFF99"/>
                </a:solidFill>
              </a:rPr>
              <a:t>szóste wielkie wymieranie</a:t>
            </a:r>
            <a:r>
              <a:rPr lang="pl-PL" sz="2600" dirty="0" smtClean="0">
                <a:solidFill>
                  <a:srgbClr val="FFFF99"/>
                </a:solidFill>
              </a:rPr>
              <a:t> gatunków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Ograniczamy sobie możliwości korzystania z usług </a:t>
            </a:r>
            <a:r>
              <a:rPr lang="pl-PL" sz="2600" dirty="0" err="1" smtClean="0">
                <a:solidFill>
                  <a:srgbClr val="FFFF99"/>
                </a:solidFill>
              </a:rPr>
              <a:t>ekosystemowych</a:t>
            </a:r>
            <a:r>
              <a:rPr lang="pl-PL" sz="2600" dirty="0" smtClean="0">
                <a:solidFill>
                  <a:srgbClr val="FFFF99"/>
                </a:solidFill>
              </a:rPr>
              <a:t>, podstawy naszego przeżycia i dobrobytu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Model </a:t>
            </a:r>
            <a:r>
              <a:rPr lang="pl-PL" sz="2600" b="1" u="sng" dirty="0" smtClean="0">
                <a:solidFill>
                  <a:srgbClr val="FFFF99"/>
                </a:solidFill>
              </a:rPr>
              <a:t>rozwoju silnie niezrównoważonego </a:t>
            </a:r>
            <a:r>
              <a:rPr lang="pl-PL" sz="2600" dirty="0" smtClean="0">
                <a:solidFill>
                  <a:srgbClr val="FFFF99"/>
                </a:solidFill>
              </a:rPr>
              <a:t>kosztem następnych pokoleń (w Polsce – </a:t>
            </a:r>
            <a:r>
              <a:rPr lang="pl-PL" sz="2600" b="1" u="sng" dirty="0" smtClean="0">
                <a:solidFill>
                  <a:srgbClr val="FFFF99"/>
                </a:solidFill>
              </a:rPr>
              <a:t>wbrew Konstytucji RP</a:t>
            </a:r>
            <a:r>
              <a:rPr lang="pl-PL" sz="2600" dirty="0" smtClean="0">
                <a:solidFill>
                  <a:srgbClr val="FFFF99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 Wielki udział w powyższym ma </a:t>
            </a:r>
            <a:r>
              <a:rPr lang="pl-PL" sz="2600" b="1" u="sng" dirty="0" smtClean="0">
                <a:solidFill>
                  <a:srgbClr val="FFFF99"/>
                </a:solidFill>
              </a:rPr>
              <a:t>rolnictwo</a:t>
            </a:r>
            <a:endParaRPr lang="pl-PL" sz="2600" b="1" u="sng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29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:\Fotografie_JPG\Kategorie\Krajobrazy\Farmland\Uproszczony krajobraz rolniczy\male\tn_DSCF_K9_19603.JPG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1435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Wnioski: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04664"/>
            <a:ext cx="475252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Intensywna gospodarka rolna </a:t>
            </a:r>
          </a:p>
          <a:p>
            <a:pPr algn="ctr"/>
            <a:endParaRPr lang="pl-PL" sz="2800" dirty="0" smtClean="0">
              <a:solidFill>
                <a:srgbClr val="FFFF99"/>
              </a:solidFill>
            </a:endParaRPr>
          </a:p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zagrożenia środowiskowe </a:t>
            </a:r>
          </a:p>
          <a:p>
            <a:pPr algn="ctr"/>
            <a:endParaRPr lang="pl-PL" sz="2800" dirty="0" smtClean="0">
              <a:solidFill>
                <a:srgbClr val="FFFF99"/>
              </a:solidFill>
            </a:endParaRPr>
          </a:p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zagrożenia dla dobrobytu ludzi</a:t>
            </a:r>
          </a:p>
          <a:p>
            <a:pPr marL="173038" indent="-173038" algn="ctr"/>
            <a:endParaRPr lang="pl-PL" sz="2800" dirty="0" smtClean="0">
              <a:solidFill>
                <a:srgbClr val="FFFF00"/>
              </a:solidFill>
            </a:endParaRPr>
          </a:p>
          <a:p>
            <a:pPr marL="173038" indent="-173038" algn="ctr"/>
            <a:r>
              <a:rPr lang="pl-PL" sz="4000" dirty="0" smtClean="0">
                <a:solidFill>
                  <a:srgbClr val="FFFF00"/>
                </a:solidFill>
              </a:rPr>
              <a:t>Co trzeba zrobić ?</a:t>
            </a:r>
            <a:endParaRPr lang="pl-PL" sz="4000" b="1" u="sng" dirty="0" smtClean="0">
              <a:solidFill>
                <a:srgbClr val="FFFF00"/>
              </a:solidFill>
            </a:endParaRPr>
          </a:p>
          <a:p>
            <a:pPr marL="173038" indent="-173038" algn="ctr"/>
            <a:endParaRPr lang="pl-PL" sz="2800" dirty="0" smtClean="0">
              <a:solidFill>
                <a:srgbClr val="FFFF99"/>
              </a:solidFill>
            </a:endParaRPr>
          </a:p>
        </p:txBody>
      </p:sp>
      <p:sp>
        <p:nvSpPr>
          <p:cNvPr id="7" name="Strzałka w dół 6"/>
          <p:cNvSpPr/>
          <p:nvPr/>
        </p:nvSpPr>
        <p:spPr>
          <a:xfrm>
            <a:off x="3635896" y="908720"/>
            <a:ext cx="720080" cy="432048"/>
          </a:xfrm>
          <a:prstGeom prst="downArrow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dół 8"/>
          <p:cNvSpPr/>
          <p:nvPr/>
        </p:nvSpPr>
        <p:spPr>
          <a:xfrm>
            <a:off x="3635896" y="1772816"/>
            <a:ext cx="720080" cy="432048"/>
          </a:xfrm>
          <a:prstGeom prst="downArrow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8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243499" y="455859"/>
            <a:ext cx="6601102" cy="954107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l-PL" sz="2800" dirty="0" smtClean="0"/>
              <a:t>Kluczowe działanie na terenach uprawnych: </a:t>
            </a:r>
          </a:p>
          <a:p>
            <a:pPr algn="ctr"/>
            <a:r>
              <a:rPr lang="pl-PL" sz="2800" dirty="0" smtClean="0"/>
              <a:t>urozmaicenie struktury krajobrazu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1772816"/>
            <a:ext cx="4032448" cy="156966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Wzmocnienie </a:t>
            </a:r>
            <a:r>
              <a:rPr lang="pl-PL" sz="2400" b="1" dirty="0" smtClean="0">
                <a:solidFill>
                  <a:srgbClr val="C00000"/>
                </a:solidFill>
              </a:rPr>
              <a:t>ochrony środowisk marginalnych</a:t>
            </a:r>
            <a:r>
              <a:rPr lang="pl-PL" sz="2400" dirty="0" smtClean="0"/>
              <a:t>, w tym zadrzewień, zakrzewień, mokradeł itp. </a:t>
            </a:r>
          </a:p>
        </p:txBody>
      </p:sp>
      <p:sp>
        <p:nvSpPr>
          <p:cNvPr id="7" name="Strzałka w prawo 6"/>
          <p:cNvSpPr/>
          <p:nvPr/>
        </p:nvSpPr>
        <p:spPr>
          <a:xfrm rot="6994498">
            <a:off x="3158532" y="1537586"/>
            <a:ext cx="589038" cy="418492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4829166" y="1913890"/>
            <a:ext cx="4104456" cy="193899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Konieczne </a:t>
            </a:r>
            <a:r>
              <a:rPr lang="pl-PL" sz="2400" b="1" dirty="0" smtClean="0">
                <a:solidFill>
                  <a:srgbClr val="C00000"/>
                </a:solidFill>
              </a:rPr>
              <a:t>urozmaicenie struktury pól </a:t>
            </a:r>
            <a:r>
              <a:rPr lang="pl-PL" sz="2400" dirty="0" smtClean="0"/>
              <a:t>uprawnych:</a:t>
            </a:r>
          </a:p>
          <a:p>
            <a:pPr>
              <a:buFontTx/>
              <a:buChar char="-"/>
            </a:pPr>
            <a:r>
              <a:rPr lang="pl-PL" sz="2400" dirty="0" smtClean="0"/>
              <a:t> dłuższe płodozmiany</a:t>
            </a:r>
          </a:p>
          <a:p>
            <a:pPr>
              <a:buFontTx/>
              <a:buChar char="-"/>
            </a:pPr>
            <a:r>
              <a:rPr lang="pl-PL" sz="2400" dirty="0" smtClean="0"/>
              <a:t> mała powierzchnia pól i ...</a:t>
            </a:r>
          </a:p>
          <a:p>
            <a:pPr>
              <a:buFontTx/>
              <a:buChar char="-"/>
            </a:pPr>
            <a:r>
              <a:rPr lang="pl-PL" sz="2400" dirty="0" smtClean="0"/>
              <a:t> kwietne pasy!</a:t>
            </a:r>
          </a:p>
        </p:txBody>
      </p:sp>
      <p:pic>
        <p:nvPicPr>
          <p:cNvPr id="7169" name="Picture 1" descr="D:\Moje dokumenty_KK\Praca\Konferencje\2018_Szelejewo\146_Pfiffner_buntbrache_1jah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909392"/>
            <a:ext cx="3487936" cy="2615952"/>
          </a:xfrm>
          <a:prstGeom prst="rect">
            <a:avLst/>
          </a:prstGeom>
          <a:noFill/>
        </p:spPr>
      </p:pic>
      <p:pic>
        <p:nvPicPr>
          <p:cNvPr id="7170" name="Picture 2" descr="D:\Moje dokumenty_KK\Praca\Konferencje\2018_Szelejewo\zdjęcia do prez\male\tn_50D_29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48725"/>
            <a:ext cx="2411760" cy="1608468"/>
          </a:xfrm>
          <a:prstGeom prst="rect">
            <a:avLst/>
          </a:prstGeom>
          <a:noFill/>
        </p:spPr>
      </p:pic>
      <p:pic>
        <p:nvPicPr>
          <p:cNvPr id="7171" name="Picture 3" descr="D:\Moje dokumenty_KK\Praca\Konferencje\2018_Szelejewo\zdjęcia do prez\male\tn_50D_037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60892"/>
            <a:ext cx="2411760" cy="1608468"/>
          </a:xfrm>
          <a:prstGeom prst="rect">
            <a:avLst/>
          </a:prstGeom>
          <a:noFill/>
        </p:spPr>
      </p:pic>
      <p:pic>
        <p:nvPicPr>
          <p:cNvPr id="7172" name="Picture 4" descr="D:\Moje dokumenty_KK\Praca\Konferencje\2018_Szelejewo\zdjęcia do prez\male\tn_50D_13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476716"/>
            <a:ext cx="2376264" cy="1584794"/>
          </a:xfrm>
          <a:prstGeom prst="rect">
            <a:avLst/>
          </a:prstGeom>
          <a:noFill/>
        </p:spPr>
      </p:pic>
      <p:pic>
        <p:nvPicPr>
          <p:cNvPr id="7173" name="Picture 5" descr="D:\Moje dokumenty_KK\Praca\Konferencje\2018_Szelejewo\zdjęcia do prez\male\tn_50D_234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5060892"/>
            <a:ext cx="2399928" cy="1600577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6804248" y="6488668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3851920" y="1772816"/>
            <a:ext cx="5854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dirty="0" smtClean="0">
                <a:solidFill>
                  <a:srgbClr val="C00000"/>
                </a:solidFill>
              </a:rPr>
              <a:t>!</a:t>
            </a:r>
            <a:endParaRPr lang="pl-PL" sz="9600" dirty="0">
              <a:solidFill>
                <a:srgbClr val="C000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trzałka w prawo 3"/>
          <p:cNvSpPr/>
          <p:nvPr/>
        </p:nvSpPr>
        <p:spPr>
          <a:xfrm rot="3919916">
            <a:off x="4887100" y="1497626"/>
            <a:ext cx="501891" cy="410856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4628078" y="1438274"/>
            <a:ext cx="4464496" cy="5554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2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243499" y="455859"/>
            <a:ext cx="6601102" cy="954107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l-PL" sz="2800" dirty="0" smtClean="0"/>
              <a:t>Kluczowe działanie na terenach uprawnych: </a:t>
            </a:r>
          </a:p>
          <a:p>
            <a:pPr algn="ctr"/>
            <a:r>
              <a:rPr lang="pl-PL" sz="2800" dirty="0" smtClean="0"/>
              <a:t>urozmaicenie struktury krajobrazu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1772816"/>
            <a:ext cx="4032448" cy="156966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Wzmocnienie </a:t>
            </a:r>
            <a:r>
              <a:rPr lang="pl-PL" sz="2400" b="1" dirty="0" smtClean="0">
                <a:solidFill>
                  <a:srgbClr val="C00000"/>
                </a:solidFill>
              </a:rPr>
              <a:t>ochrony środowisk marginalnych</a:t>
            </a:r>
            <a:r>
              <a:rPr lang="pl-PL" sz="2400" dirty="0" smtClean="0"/>
              <a:t>, w tym zadrzewień, zakrzewień, mokradeł itp. </a:t>
            </a:r>
          </a:p>
        </p:txBody>
      </p:sp>
      <p:sp>
        <p:nvSpPr>
          <p:cNvPr id="7" name="Strzałka w prawo 6"/>
          <p:cNvSpPr/>
          <p:nvPr/>
        </p:nvSpPr>
        <p:spPr>
          <a:xfrm rot="6994498">
            <a:off x="3158532" y="1537586"/>
            <a:ext cx="589038" cy="418492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4829166" y="1913890"/>
            <a:ext cx="4104456" cy="193899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Konieczne </a:t>
            </a:r>
            <a:r>
              <a:rPr lang="pl-PL" sz="2400" b="1" dirty="0" smtClean="0">
                <a:solidFill>
                  <a:srgbClr val="C00000"/>
                </a:solidFill>
              </a:rPr>
              <a:t>urozmaicenie struktury pól </a:t>
            </a:r>
            <a:r>
              <a:rPr lang="pl-PL" sz="2400" dirty="0" smtClean="0"/>
              <a:t>uprawnych:</a:t>
            </a:r>
          </a:p>
          <a:p>
            <a:pPr>
              <a:buFontTx/>
              <a:buChar char="-"/>
            </a:pPr>
            <a:r>
              <a:rPr lang="pl-PL" sz="2400" dirty="0" smtClean="0"/>
              <a:t> dłuższe płodozmiany</a:t>
            </a:r>
          </a:p>
          <a:p>
            <a:pPr>
              <a:buFontTx/>
              <a:buChar char="-"/>
            </a:pPr>
            <a:r>
              <a:rPr lang="pl-PL" sz="2400" dirty="0" smtClean="0"/>
              <a:t> mała powierzchnia pól i ...</a:t>
            </a:r>
          </a:p>
          <a:p>
            <a:pPr>
              <a:buFontTx/>
              <a:buChar char="-"/>
            </a:pPr>
            <a:r>
              <a:rPr lang="pl-PL" sz="2400" dirty="0" smtClean="0"/>
              <a:t> </a:t>
            </a:r>
            <a:r>
              <a:rPr lang="pl-PL" sz="2400" b="1" dirty="0" smtClean="0">
                <a:solidFill>
                  <a:srgbClr val="C00000"/>
                </a:solidFill>
              </a:rPr>
              <a:t>kwietne pasy</a:t>
            </a:r>
            <a:r>
              <a:rPr lang="pl-PL" sz="2400" dirty="0" smtClean="0"/>
              <a:t>!</a:t>
            </a:r>
          </a:p>
        </p:txBody>
      </p:sp>
      <p:pic>
        <p:nvPicPr>
          <p:cNvPr id="7169" name="Picture 1" descr="D:\Moje dokumenty_KK\Praca\Konferencje\2018_Szelejewo\146_Pfiffner_buntbrache_1jah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909392"/>
            <a:ext cx="3487936" cy="2615952"/>
          </a:xfrm>
          <a:prstGeom prst="rect">
            <a:avLst/>
          </a:prstGeom>
          <a:noFill/>
        </p:spPr>
      </p:pic>
      <p:pic>
        <p:nvPicPr>
          <p:cNvPr id="7170" name="Picture 2" descr="D:\Moje dokumenty_KK\Praca\Konferencje\2018_Szelejewo\zdjęcia do prez\male\tn_50D_29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48725"/>
            <a:ext cx="2411760" cy="1608468"/>
          </a:xfrm>
          <a:prstGeom prst="rect">
            <a:avLst/>
          </a:prstGeom>
          <a:noFill/>
        </p:spPr>
      </p:pic>
      <p:pic>
        <p:nvPicPr>
          <p:cNvPr id="7171" name="Picture 3" descr="D:\Moje dokumenty_KK\Praca\Konferencje\2018_Szelejewo\zdjęcia do prez\male\tn_50D_037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60892"/>
            <a:ext cx="2411760" cy="1608468"/>
          </a:xfrm>
          <a:prstGeom prst="rect">
            <a:avLst/>
          </a:prstGeom>
          <a:noFill/>
        </p:spPr>
      </p:pic>
      <p:pic>
        <p:nvPicPr>
          <p:cNvPr id="7172" name="Picture 4" descr="D:\Moje dokumenty_KK\Praca\Konferencje\2018_Szelejewo\zdjęcia do prez\male\tn_50D_13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476716"/>
            <a:ext cx="2376264" cy="1584794"/>
          </a:xfrm>
          <a:prstGeom prst="rect">
            <a:avLst/>
          </a:prstGeom>
          <a:noFill/>
        </p:spPr>
      </p:pic>
      <p:pic>
        <p:nvPicPr>
          <p:cNvPr id="7173" name="Picture 5" descr="D:\Moje dokumenty_KK\Praca\Konferencje\2018_Szelejewo\zdjęcia do prez\male\tn_50D_234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5060892"/>
            <a:ext cx="2399928" cy="1600577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6804248" y="6488668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3851920" y="1772816"/>
            <a:ext cx="5854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dirty="0" smtClean="0">
                <a:solidFill>
                  <a:srgbClr val="C00000"/>
                </a:solidFill>
              </a:rPr>
              <a:t>!</a:t>
            </a:r>
            <a:endParaRPr lang="pl-PL" sz="9600" dirty="0">
              <a:solidFill>
                <a:srgbClr val="C000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trzałka w prawo 3"/>
          <p:cNvSpPr/>
          <p:nvPr/>
        </p:nvSpPr>
        <p:spPr>
          <a:xfrm rot="3919916">
            <a:off x="4887100" y="1497626"/>
            <a:ext cx="501891" cy="410856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84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1412776"/>
            <a:ext cx="9144000" cy="777875"/>
          </a:xfrm>
        </p:spPr>
        <p:txBody>
          <a:bodyPr/>
          <a:lstStyle/>
          <a:p>
            <a:pPr eaLnBrk="1" hangingPunct="1"/>
            <a:r>
              <a:rPr lang="pl-PL" sz="3200" dirty="0" smtClean="0"/>
              <a:t>Różnorodność biologiczna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348880"/>
            <a:ext cx="7777559" cy="31686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l-PL" sz="2800" b="1" dirty="0" smtClean="0">
                <a:solidFill>
                  <a:srgbClr val="C00000"/>
                </a:solidFill>
              </a:rPr>
              <a:t>Zróżnicowanie</a:t>
            </a:r>
            <a:r>
              <a:rPr lang="pl-PL" sz="2800" dirty="0" smtClean="0"/>
              <a:t> wszystkich żywych organizmów występujących na Ziemi w ekosystemach lądowych, morskich i słodkowodnych </a:t>
            </a:r>
          </a:p>
          <a:p>
            <a:pPr marL="0" indent="0" eaLnBrk="1" hangingPunct="1">
              <a:buFontTx/>
              <a:buNone/>
            </a:pPr>
            <a:endParaRPr lang="pl-PL" sz="2800" dirty="0" smtClean="0"/>
          </a:p>
          <a:p>
            <a:pPr marL="0" indent="0" eaLnBrk="1" hangingPunct="1">
              <a:buFontTx/>
              <a:buNone/>
            </a:pPr>
            <a:r>
              <a:rPr lang="pl-PL" sz="2800" i="1" dirty="0" smtClean="0"/>
              <a:t>(wg Konwencji o różnorodności biologicznej)</a:t>
            </a:r>
          </a:p>
          <a:p>
            <a:pPr lvl="1" eaLnBrk="1" hangingPunct="1"/>
            <a:endParaRPr lang="pl-PL" dirty="0" smtClean="0"/>
          </a:p>
        </p:txBody>
      </p:sp>
      <p:sp>
        <p:nvSpPr>
          <p:cNvPr id="4" name="pole tekstowe 3"/>
          <p:cNvSpPr txBox="1"/>
          <p:nvPr/>
        </p:nvSpPr>
        <p:spPr>
          <a:xfrm>
            <a:off x="3648" y="0"/>
            <a:ext cx="261776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Różnorodność biologiczna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2"/>
          <p:cNvSpPr>
            <a:spLocks noChangeArrowheads="1"/>
          </p:cNvSpPr>
          <p:nvPr/>
        </p:nvSpPr>
        <p:spPr bwMode="auto">
          <a:xfrm>
            <a:off x="395288" y="179280"/>
            <a:ext cx="8497887" cy="157184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l"/>
            <a:r>
              <a:rPr lang="pl-PL" sz="2400" b="1" dirty="0"/>
              <a:t>Cechy zadrzewień 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dirty="0"/>
              <a:t>Duże zróżnicowanie w przestrzeni (odnośnie formy, lokalizacji i funkcji).</a:t>
            </a:r>
          </a:p>
        </p:txBody>
      </p:sp>
      <p:graphicFrame>
        <p:nvGraphicFramePr>
          <p:cNvPr id="3074" name="Object 1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57163" y="1911350"/>
          <a:ext cx="2914650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6" name="CorelPhotoPaint.Image.9" r:id="rId3" imgW="15238095" imgH="11428571" progId="CorelPhotoPaint.Image.9">
                  <p:embed/>
                </p:oleObj>
              </mc:Choice>
              <mc:Fallback>
                <p:oleObj name="CorelPhotoPaint.Image.9" r:id="rId3" imgW="15238095" imgH="11428571" progId="CorelPhotoPaint.Image.9">
                  <p:embed/>
                  <p:pic>
                    <p:nvPicPr>
                      <p:cNvPr id="307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3" y="1911350"/>
                        <a:ext cx="2914650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205538" y="1911350"/>
          <a:ext cx="2794000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7" name="CorelPhotoPaint.Image.9" r:id="rId5" imgW="8571429" imgH="6704762" progId="CorelPhotoPaint.Image.9">
                  <p:embed/>
                </p:oleObj>
              </mc:Choice>
              <mc:Fallback>
                <p:oleObj name="CorelPhotoPaint.Image.9" r:id="rId5" imgW="8571429" imgH="6704762" progId="CorelPhotoPaint.Image.9">
                  <p:embed/>
                  <p:pic>
                    <p:nvPicPr>
                      <p:cNvPr id="30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538" y="1911350"/>
                        <a:ext cx="2794000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90500" y="4298950"/>
          <a:ext cx="2847975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8" name="CorelPhotoPaint.Image.9" r:id="rId7" imgW="15238095" imgH="11428571" progId="CorelPhotoPaint.Image.9">
                  <p:embed/>
                </p:oleObj>
              </mc:Choice>
              <mc:Fallback>
                <p:oleObj name="CorelPhotoPaint.Image.9" r:id="rId7" imgW="15238095" imgH="11428571" progId="CorelPhotoPaint.Image.9">
                  <p:embed/>
                  <p:pic>
                    <p:nvPicPr>
                      <p:cNvPr id="307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4298950"/>
                        <a:ext cx="2847975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21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6238875" y="4248150"/>
          <a:ext cx="277336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9" name="CorelPhotoPaint.Image.9" r:id="rId9" imgW="15238095" imgH="11428571" progId="CorelPhotoPaint.Image.9">
                  <p:embed/>
                </p:oleObj>
              </mc:Choice>
              <mc:Fallback>
                <p:oleObj name="CorelPhotoPaint.Image.9" r:id="rId9" imgW="15238095" imgH="11428571" progId="CorelPhotoPaint.Image.9">
                  <p:embed/>
                  <p:pic>
                    <p:nvPicPr>
                      <p:cNvPr id="307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75" y="4248150"/>
                        <a:ext cx="2773363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24"/>
          <p:cNvGraphicFramePr>
            <a:graphicFrameLocks noChangeAspect="1"/>
          </p:cNvGraphicFramePr>
          <p:nvPr/>
        </p:nvGraphicFramePr>
        <p:xfrm>
          <a:off x="3171825" y="4271963"/>
          <a:ext cx="2911475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0" name="CorelPhotoPaint.Image.9" r:id="rId11" imgW="15238095" imgH="11428571" progId="CorelPhotoPaint.Image.9">
                  <p:embed/>
                </p:oleObj>
              </mc:Choice>
              <mc:Fallback>
                <p:oleObj name="CorelPhotoPaint.Image.9" r:id="rId11" imgW="15238095" imgH="11428571" progId="CorelPhotoPaint.Image.9">
                  <p:embed/>
                  <p:pic>
                    <p:nvPicPr>
                      <p:cNvPr id="307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4271963"/>
                        <a:ext cx="2911475" cy="218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25"/>
          <p:cNvGraphicFramePr>
            <a:graphicFrameLocks noChangeAspect="1"/>
          </p:cNvGraphicFramePr>
          <p:nvPr/>
        </p:nvGraphicFramePr>
        <p:xfrm>
          <a:off x="3181350" y="1911350"/>
          <a:ext cx="2924175" cy="219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1" name="CorelPhotoPaint.Image.9" r:id="rId13" imgW="15238095" imgH="11428571" progId="CorelPhotoPaint.Image.9">
                  <p:embed/>
                </p:oleObj>
              </mc:Choice>
              <mc:Fallback>
                <p:oleObj name="CorelPhotoPaint.Image.9" r:id="rId13" imgW="15238095" imgH="11428571" progId="CorelPhotoPaint.Image.9">
                  <p:embed/>
                  <p:pic>
                    <p:nvPicPr>
                      <p:cNvPr id="307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1911350"/>
                        <a:ext cx="2924175" cy="219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37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1" name="CorelPhotoPaint.Image.9" r:id="rId3" imgW="15238095" imgH="11428571" progId="CorelPhotoPaint.Image.9">
                  <p:embed/>
                </p:oleObj>
              </mc:Choice>
              <mc:Fallback>
                <p:oleObj name="CorelPhotoPaint.Image.9" r:id="rId3" imgW="15238095" imgH="11428571" progId="CorelPhotoPaint.Image.9">
                  <p:embed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2682875" y="0"/>
            <a:ext cx="6461125" cy="11874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pl-PL" sz="2400"/>
              <a:t>Zagęszczenie owadów zimujących (os./m</a:t>
            </a:r>
            <a:r>
              <a:rPr lang="pl-PL" sz="2400" baseline="30000"/>
              <a:t>2</a:t>
            </a:r>
            <a:r>
              <a:rPr lang="pl-PL" sz="2400"/>
              <a:t>) na polach uprawnych, ekotonie polno-leśnym i wewnątrz zadrzewienia (Karg i Kujawa 2006)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235825" y="5229225"/>
            <a:ext cx="1150938" cy="523875"/>
            <a:chOff x="4649" y="3430"/>
            <a:chExt cx="725" cy="330"/>
          </a:xfrm>
        </p:grpSpPr>
        <p:sp>
          <p:nvSpPr>
            <p:cNvPr id="8203" name="AutoShape 7"/>
            <p:cNvSpPr>
              <a:spLocks noChangeArrowheads="1"/>
            </p:cNvSpPr>
            <p:nvPr/>
          </p:nvSpPr>
          <p:spPr bwMode="auto">
            <a:xfrm>
              <a:off x="4649" y="3430"/>
              <a:ext cx="725" cy="317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4653" y="347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356100" y="3284538"/>
            <a:ext cx="1195388" cy="2451100"/>
            <a:chOff x="2398" y="2160"/>
            <a:chExt cx="753" cy="1544"/>
          </a:xfrm>
        </p:grpSpPr>
        <p:sp>
          <p:nvSpPr>
            <p:cNvPr id="8201" name="AutoShape 8"/>
            <p:cNvSpPr>
              <a:spLocks noChangeArrowheads="1"/>
            </p:cNvSpPr>
            <p:nvPr/>
          </p:nvSpPr>
          <p:spPr bwMode="auto">
            <a:xfrm>
              <a:off x="2426" y="2160"/>
              <a:ext cx="725" cy="1542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2" name="Text Box 13"/>
            <p:cNvSpPr txBox="1">
              <a:spLocks noChangeArrowheads="1"/>
            </p:cNvSpPr>
            <p:nvPr/>
          </p:nvSpPr>
          <p:spPr bwMode="auto">
            <a:xfrm>
              <a:off x="2398" y="3416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~180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42988" y="2133600"/>
            <a:ext cx="1154112" cy="3600450"/>
            <a:chOff x="66" y="1434"/>
            <a:chExt cx="727" cy="2268"/>
          </a:xfrm>
        </p:grpSpPr>
        <p:sp>
          <p:nvSpPr>
            <p:cNvPr id="8199" name="AutoShape 9"/>
            <p:cNvSpPr>
              <a:spLocks noChangeArrowheads="1"/>
            </p:cNvSpPr>
            <p:nvPr/>
          </p:nvSpPr>
          <p:spPr bwMode="auto">
            <a:xfrm>
              <a:off x="68" y="1434"/>
              <a:ext cx="725" cy="2268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4901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0" name="Text Box 14"/>
            <p:cNvSpPr txBox="1">
              <a:spLocks noChangeArrowheads="1"/>
            </p:cNvSpPr>
            <p:nvPr/>
          </p:nvSpPr>
          <p:spPr bwMode="auto">
            <a:xfrm>
              <a:off x="66" y="340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~300</a:t>
              </a:r>
            </a:p>
          </p:txBody>
        </p:sp>
      </p:grpSp>
      <p:sp>
        <p:nvSpPr>
          <p:cNvPr id="13" name="Prostokąt 12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/>
              <a:t>Co robić?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25022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graphicFrame>
        <p:nvGraphicFramePr>
          <p:cNvPr id="11266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9144000" cy="686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4" name="CorelPhotoPaint.Image.9" r:id="rId3" imgW="8295238" imgH="6228571" progId="CorelPhotoPaint.Image.9">
                  <p:embed/>
                </p:oleObj>
              </mc:Choice>
              <mc:Fallback>
                <p:oleObj name="CorelPhotoPaint.Image.9" r:id="rId3" imgW="8295238" imgH="6228571" progId="CorelPhotoPaint.Image.9">
                  <p:embed/>
                  <p:pic>
                    <p:nvPicPr>
                      <p:cNvPr id="1126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6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5364163" y="4076700"/>
            <a:ext cx="10287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pl-PL" sz="2400">
                <a:solidFill>
                  <a:srgbClr val="FFFFCC"/>
                </a:solidFill>
              </a:rPr>
              <a:t>Turew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2425700" y="3006725"/>
            <a:ext cx="503238" cy="360363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09538" y="3716338"/>
            <a:ext cx="4437062" cy="2879725"/>
            <a:chOff x="69" y="2341"/>
            <a:chExt cx="2795" cy="1814"/>
          </a:xfrm>
        </p:grpSpPr>
        <p:graphicFrame>
          <p:nvGraphicFramePr>
            <p:cNvPr id="11267" name="Object 8"/>
            <p:cNvGraphicFramePr>
              <a:graphicFrameLocks noChangeAspect="1"/>
            </p:cNvGraphicFramePr>
            <p:nvPr/>
          </p:nvGraphicFramePr>
          <p:xfrm>
            <a:off x="69" y="2341"/>
            <a:ext cx="1808" cy="18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05" name="CorelPhotoPaint.Image.9" r:id="rId5" imgW="3809524" imgH="3819048" progId="CorelPhotoPaint.Image.9">
                    <p:embed/>
                  </p:oleObj>
                </mc:Choice>
                <mc:Fallback>
                  <p:oleObj name="CorelPhotoPaint.Image.9" r:id="rId5" imgW="3809524" imgH="3819048" progId="CorelPhotoPaint.Image.9">
                    <p:embed/>
                    <p:pic>
                      <p:nvPicPr>
                        <p:cNvPr id="11267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" y="2341"/>
                          <a:ext cx="1808" cy="18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3300">
                                  <a:alpha val="35001"/>
                                </a:srgb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5" name="Text Box 11"/>
            <p:cNvSpPr txBox="1">
              <a:spLocks noChangeArrowheads="1"/>
            </p:cNvSpPr>
            <p:nvPr/>
          </p:nvSpPr>
          <p:spPr bwMode="auto">
            <a:xfrm>
              <a:off x="1338" y="3838"/>
              <a:ext cx="1526" cy="300"/>
            </a:xfrm>
            <a:prstGeom prst="rect">
              <a:avLst/>
            </a:prstGeom>
            <a:solidFill>
              <a:schemeClr val="bg2">
                <a:alpha val="85881"/>
              </a:schemeClr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pl-PL" sz="2400"/>
                <a:t>Harpalus rufipes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23850" y="4703763"/>
            <a:ext cx="1800225" cy="1317625"/>
            <a:chOff x="204" y="2963"/>
            <a:chExt cx="1134" cy="830"/>
          </a:xfrm>
        </p:grpSpPr>
        <p:sp>
          <p:nvSpPr>
            <p:cNvPr id="11273" name="Oval 12"/>
            <p:cNvSpPr>
              <a:spLocks noChangeArrowheads="1"/>
            </p:cNvSpPr>
            <p:nvPr/>
          </p:nvSpPr>
          <p:spPr bwMode="auto">
            <a:xfrm>
              <a:off x="1028" y="296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4" name="Oval 13"/>
            <p:cNvSpPr>
              <a:spLocks noChangeArrowheads="1"/>
            </p:cNvSpPr>
            <p:nvPr/>
          </p:nvSpPr>
          <p:spPr bwMode="auto">
            <a:xfrm>
              <a:off x="657" y="311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5" name="Oval 14"/>
            <p:cNvSpPr>
              <a:spLocks noChangeArrowheads="1"/>
            </p:cNvSpPr>
            <p:nvPr/>
          </p:nvSpPr>
          <p:spPr bwMode="auto">
            <a:xfrm>
              <a:off x="748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6" name="Oval 15"/>
            <p:cNvSpPr>
              <a:spLocks noChangeArrowheads="1"/>
            </p:cNvSpPr>
            <p:nvPr/>
          </p:nvSpPr>
          <p:spPr bwMode="auto">
            <a:xfrm>
              <a:off x="839" y="347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7" name="Oval 16"/>
            <p:cNvSpPr>
              <a:spLocks noChangeArrowheads="1"/>
            </p:cNvSpPr>
            <p:nvPr/>
          </p:nvSpPr>
          <p:spPr bwMode="auto">
            <a:xfrm>
              <a:off x="431" y="3249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8" name="Oval 17"/>
            <p:cNvSpPr>
              <a:spLocks noChangeArrowheads="1"/>
            </p:cNvSpPr>
            <p:nvPr/>
          </p:nvSpPr>
          <p:spPr bwMode="auto">
            <a:xfrm>
              <a:off x="521" y="3430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9" name="Oval 18"/>
            <p:cNvSpPr>
              <a:spLocks noChangeArrowheads="1"/>
            </p:cNvSpPr>
            <p:nvPr/>
          </p:nvSpPr>
          <p:spPr bwMode="auto">
            <a:xfrm>
              <a:off x="612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0" name="Oval 19"/>
            <p:cNvSpPr>
              <a:spLocks noChangeArrowheads="1"/>
            </p:cNvSpPr>
            <p:nvPr/>
          </p:nvSpPr>
          <p:spPr bwMode="auto">
            <a:xfrm>
              <a:off x="249" y="338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1" name="Oval 20"/>
            <p:cNvSpPr>
              <a:spLocks noChangeArrowheads="1"/>
            </p:cNvSpPr>
            <p:nvPr/>
          </p:nvSpPr>
          <p:spPr bwMode="auto">
            <a:xfrm>
              <a:off x="204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2" name="Oval 21"/>
            <p:cNvSpPr>
              <a:spLocks noChangeArrowheads="1"/>
            </p:cNvSpPr>
            <p:nvPr/>
          </p:nvSpPr>
          <p:spPr bwMode="auto">
            <a:xfrm>
              <a:off x="385" y="370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3" name="Oval 22"/>
            <p:cNvSpPr>
              <a:spLocks noChangeArrowheads="1"/>
            </p:cNvSpPr>
            <p:nvPr/>
          </p:nvSpPr>
          <p:spPr bwMode="auto">
            <a:xfrm>
              <a:off x="1145" y="30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4" name="Oval 23"/>
            <p:cNvSpPr>
              <a:spLocks noChangeArrowheads="1"/>
            </p:cNvSpPr>
            <p:nvPr/>
          </p:nvSpPr>
          <p:spPr bwMode="auto">
            <a:xfrm>
              <a:off x="1247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</p:grpSp>
      <p:sp>
        <p:nvSpPr>
          <p:cNvPr id="22" name="Prostokąt 21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3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9144000" cy="688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9" name="CorelPhotoPaint.Image.9" r:id="rId3" imgW="8333333" imgH="6276190" progId="CorelPhotoPaint.Image.9">
                  <p:embed/>
                </p:oleObj>
              </mc:Choice>
              <mc:Fallback>
                <p:oleObj name="CorelPhotoPaint.Image.9" r:id="rId3" imgW="8333333" imgH="6276190" progId="CorelPhotoPaint.Image.9">
                  <p:embed/>
                  <p:pic>
                    <p:nvPicPr>
                      <p:cNvPr id="1229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8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Strzałka w prawo 18"/>
          <p:cNvSpPr>
            <a:spLocks noChangeArrowheads="1"/>
          </p:cNvSpPr>
          <p:nvPr/>
        </p:nvSpPr>
        <p:spPr bwMode="auto">
          <a:xfrm rot="1096664">
            <a:off x="2152650" y="2670175"/>
            <a:ext cx="2089150" cy="1368425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sp>
        <p:nvSpPr>
          <p:cNvPr id="12292" name="Strzałka w prawo 19"/>
          <p:cNvSpPr>
            <a:spLocks noChangeArrowheads="1"/>
          </p:cNvSpPr>
          <p:nvPr/>
        </p:nvSpPr>
        <p:spPr bwMode="auto">
          <a:xfrm rot="-9618405">
            <a:off x="2428875" y="2289175"/>
            <a:ext cx="2087563" cy="4318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pic>
        <p:nvPicPr>
          <p:cNvPr id="12293" name="Picture 43"/>
          <p:cNvPicPr>
            <a:picLocks noChangeAspect="1" noChangeArrowheads="1"/>
          </p:cNvPicPr>
          <p:nvPr/>
        </p:nvPicPr>
        <p:blipFill>
          <a:blip r:embed="rId5" cstate="print"/>
          <a:srcRect t="21638" b="2953"/>
          <a:stretch>
            <a:fillRect/>
          </a:stretch>
        </p:blipFill>
        <p:spPr bwMode="auto">
          <a:xfrm>
            <a:off x="3276600" y="260350"/>
            <a:ext cx="2590800" cy="19605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grpSp>
        <p:nvGrpSpPr>
          <p:cNvPr id="2" name="Grupa 26"/>
          <p:cNvGrpSpPr>
            <a:grpSpLocks/>
          </p:cNvGrpSpPr>
          <p:nvPr/>
        </p:nvGrpSpPr>
        <p:grpSpPr bwMode="auto">
          <a:xfrm>
            <a:off x="2627313" y="4076700"/>
            <a:ext cx="6408737" cy="2781300"/>
            <a:chOff x="2627784" y="4077072"/>
            <a:chExt cx="6408266" cy="2780928"/>
          </a:xfrm>
        </p:grpSpPr>
        <p:sp>
          <p:nvSpPr>
            <p:cNvPr id="12295" name="Text Box 25"/>
            <p:cNvSpPr txBox="1">
              <a:spLocks noChangeArrowheads="1"/>
            </p:cNvSpPr>
            <p:nvPr/>
          </p:nvSpPr>
          <p:spPr bwMode="auto">
            <a:xfrm>
              <a:off x="6659563" y="6491288"/>
              <a:ext cx="2376487" cy="3667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FF3300"/>
                  </a:solidFill>
                </a:rPr>
                <a:t>Kujawa i in. 2006</a:t>
              </a:r>
            </a:p>
          </p:txBody>
        </p:sp>
        <p:sp>
          <p:nvSpPr>
            <p:cNvPr id="12296" name="pole tekstowe 25"/>
            <p:cNvSpPr txBox="1">
              <a:spLocks noChangeArrowheads="1"/>
            </p:cNvSpPr>
            <p:nvPr/>
          </p:nvSpPr>
          <p:spPr bwMode="auto">
            <a:xfrm>
              <a:off x="2627784" y="4077072"/>
              <a:ext cx="591860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l-PL" sz="2800" b="1"/>
                <a:t>Zadrzewienie jest </a:t>
              </a:r>
            </a:p>
            <a:p>
              <a:r>
                <a:rPr lang="pl-PL" sz="2800" b="1"/>
                <a:t>„eksporterem” drapieżników </a:t>
              </a:r>
            </a:p>
            <a:p>
              <a:r>
                <a:rPr lang="pl-PL" sz="2800" b="1"/>
                <a:t>żerujących na polach uprawnych </a:t>
              </a:r>
            </a:p>
          </p:txBody>
        </p:sp>
      </p:grpSp>
      <p:sp>
        <p:nvSpPr>
          <p:cNvPr id="9" name="Prostokąt 8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403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7"/>
          <p:cNvGraphicFramePr>
            <a:graphicFrameLocks noGrp="1" noChangeAspect="1"/>
          </p:cNvGraphicFramePr>
          <p:nvPr>
            <p:ph sz="half" idx="1"/>
          </p:nvPr>
        </p:nvGraphicFramePr>
        <p:xfrm>
          <a:off x="123825" y="404813"/>
          <a:ext cx="4049713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2" name="CorelPhotoPaint.Image.9" r:id="rId3" imgW="5714286" imgH="7619048" progId="CorelPhotoPaint.Image.9">
                  <p:embed/>
                </p:oleObj>
              </mc:Choice>
              <mc:Fallback>
                <p:oleObj name="CorelPhotoPaint.Image.9" r:id="rId3" imgW="5714286" imgH="7619048" progId="CorelPhotoPaint.Image.9">
                  <p:embed/>
                  <p:pic>
                    <p:nvPicPr>
                      <p:cNvPr id="1331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" y="404813"/>
                        <a:ext cx="4049713" cy="540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4500563" y="2420938"/>
          <a:ext cx="4464050" cy="334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3" name="CorelPhotoPaint.Image.9" r:id="rId5" imgW="7619048" imgH="5714286" progId="CorelPhotoPaint.Image.9">
                  <p:embed/>
                </p:oleObj>
              </mc:Choice>
              <mc:Fallback>
                <p:oleObj name="CorelPhotoPaint.Image.9" r:id="rId5" imgW="7619048" imgH="5714286" progId="CorelPhotoPaint.Image.9">
                  <p:embed/>
                  <p:pic>
                    <p:nvPicPr>
                      <p:cNvPr id="1331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420938"/>
                        <a:ext cx="4464050" cy="334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pole tekstowe 7"/>
          <p:cNvSpPr txBox="1">
            <a:spLocks noChangeArrowheads="1"/>
          </p:cNvSpPr>
          <p:nvPr/>
        </p:nvSpPr>
        <p:spPr bwMode="auto">
          <a:xfrm>
            <a:off x="5435600" y="5859463"/>
            <a:ext cx="35242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/>
              <a:t>Grzyby owadobójcze</a:t>
            </a:r>
          </a:p>
        </p:txBody>
      </p:sp>
      <p:sp>
        <p:nvSpPr>
          <p:cNvPr id="13317" name="pole tekstowe 8"/>
          <p:cNvSpPr txBox="1">
            <a:spLocks noChangeArrowheads="1"/>
          </p:cNvSpPr>
          <p:nvPr/>
        </p:nvSpPr>
        <p:spPr bwMode="auto">
          <a:xfrm>
            <a:off x="631825" y="5859463"/>
            <a:ext cx="29067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l-PL" sz="2800"/>
              <a:t>Latające </a:t>
            </a:r>
          </a:p>
          <a:p>
            <a:pPr algn="l"/>
            <a:r>
              <a:rPr lang="pl-PL" sz="2800"/>
              <a:t>owady drapieżne</a:t>
            </a:r>
          </a:p>
        </p:txBody>
      </p:sp>
      <p:pic>
        <p:nvPicPr>
          <p:cNvPr id="13318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123825"/>
            <a:ext cx="1943100" cy="17446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319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5463" y="115888"/>
            <a:ext cx="1920875" cy="17764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20" name="pole tekstowe 13"/>
          <p:cNvSpPr txBox="1">
            <a:spLocks noChangeArrowheads="1"/>
          </p:cNvSpPr>
          <p:nvPr/>
        </p:nvSpPr>
        <p:spPr bwMode="auto">
          <a:xfrm>
            <a:off x="6256338" y="1844675"/>
            <a:ext cx="1163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/>
              <a:t>Pająki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9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291" name="Object 3"/>
          <p:cNvGraphicFramePr>
            <a:graphicFrameLocks noGrp="1" noChangeAspect="1"/>
          </p:cNvGraphicFramePr>
          <p:nvPr>
            <p:ph/>
          </p:nvPr>
        </p:nvGraphicFramePr>
        <p:xfrm>
          <a:off x="0" y="765175"/>
          <a:ext cx="9144000" cy="51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7" name="Wykres" r:id="rId3" imgW="11791871" imgH="6629558" progId="Excel.Sheet.8">
                  <p:embed/>
                </p:oleObj>
              </mc:Choice>
              <mc:Fallback>
                <p:oleObj name="Wykres" r:id="rId3" imgW="11791871" imgH="6629558" progId="Excel.Sheet.8">
                  <p:embed/>
                  <p:pic>
                    <p:nvPicPr>
                      <p:cNvPr id="140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5175"/>
                        <a:ext cx="9144000" cy="514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1331640" y="260648"/>
            <a:ext cx="7273503" cy="83317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/>
              <a:t>Wpływ zadrzewień na zagęszczenie larw zaatakowanych przez owady pasożytnicze</a:t>
            </a:r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5940425" y="6308725"/>
            <a:ext cx="3089275" cy="3667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pl-PL"/>
              <a:t>Wg Karga i Szeflińskiej 1996</a:t>
            </a:r>
          </a:p>
        </p:txBody>
      </p:sp>
      <p:sp>
        <p:nvSpPr>
          <p:cNvPr id="5" name="Prostokąt 4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4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Grp="1" noChangeAspect="1"/>
          </p:cNvGraphicFramePr>
          <p:nvPr>
            <p:ph/>
          </p:nvPr>
        </p:nvGraphicFramePr>
        <p:xfrm>
          <a:off x="755650" y="620713"/>
          <a:ext cx="7572375" cy="585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1" name="CorelPhotoPaint.Image.9" r:id="rId3" imgW="10057143" imgH="7771429" progId="CorelPhotoPaint.Image.9">
                  <p:embed/>
                </p:oleObj>
              </mc:Choice>
              <mc:Fallback>
                <p:oleObj name="CorelPhotoPaint.Image.9" r:id="rId3" imgW="10057143" imgH="7771429" progId="CorelPhotoPaint.Image.9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620713"/>
                        <a:ext cx="7572375" cy="585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00">
                                <a:alpha val="35001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411760" y="106631"/>
            <a:ext cx="5328840" cy="52540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dirty="0"/>
              <a:t>Loty żerowiskowe trznadla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83188" y="6491288"/>
            <a:ext cx="3960812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Wuczyński i Grzesiak, mat. niepubl.</a:t>
            </a:r>
          </a:p>
        </p:txBody>
      </p:sp>
      <p:sp>
        <p:nvSpPr>
          <p:cNvPr id="5" name="Prostokąt 4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1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836712"/>
            <a:ext cx="51845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5364088" y="4725144"/>
            <a:ext cx="19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L. </a:t>
            </a:r>
            <a:r>
              <a:rPr lang="pl-PL" dirty="0" err="1" smtClean="0"/>
              <a:t>Pfiffner</a:t>
            </a:r>
            <a:r>
              <a:rPr lang="pl-PL" dirty="0" smtClean="0"/>
              <a:t>, </a:t>
            </a:r>
            <a:r>
              <a:rPr lang="pl-PL" dirty="0" err="1" smtClean="0"/>
              <a:t>FiBL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95536" y="5445224"/>
            <a:ext cx="77996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Szwajcaria, Holandia, Anglia, Niemcy, Dania, .... i wiele innych</a:t>
            </a:r>
          </a:p>
          <a:p>
            <a:endParaRPr lang="pl-PL" sz="2400" dirty="0"/>
          </a:p>
          <a:p>
            <a:r>
              <a:rPr lang="pl-PL" sz="2400" dirty="0" smtClean="0"/>
              <a:t>W Polsce – </a:t>
            </a:r>
            <a:r>
              <a:rPr lang="pl-PL" sz="2400" b="1" dirty="0" smtClean="0">
                <a:solidFill>
                  <a:srgbClr val="C00000"/>
                </a:solidFill>
              </a:rPr>
              <a:t>technika nieobecna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491880" y="260648"/>
            <a:ext cx="234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Pasy kwietne</a:t>
            </a:r>
            <a:endParaRPr lang="pl-PL" sz="3200" dirty="0"/>
          </a:p>
        </p:txBody>
      </p:sp>
      <p:sp>
        <p:nvSpPr>
          <p:cNvPr id="8" name="Prostokąt 7"/>
          <p:cNvSpPr/>
          <p:nvPr/>
        </p:nvSpPr>
        <p:spPr>
          <a:xfrm>
            <a:off x="0" y="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Co robić?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95536" y="188640"/>
            <a:ext cx="354488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Dlaczego kwietne pasy </a:t>
            </a:r>
          </a:p>
          <a:p>
            <a:r>
              <a:rPr lang="pl-PL" sz="2800" dirty="0" smtClean="0"/>
              <a:t>są korzystne ?</a:t>
            </a:r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3501008"/>
            <a:ext cx="88924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Obfitość gatunków roślin obficie kwitnących – </a:t>
            </a:r>
            <a:r>
              <a:rPr lang="pl-PL" sz="2800" b="1" dirty="0" smtClean="0">
                <a:solidFill>
                  <a:srgbClr val="C00000"/>
                </a:solidFill>
              </a:rPr>
              <a:t>duże zasoby nektaru i pyłku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Zróżnicowana „architektura” wewnętrzna – </a:t>
            </a:r>
            <a:r>
              <a:rPr lang="pl-PL" sz="2800" b="1" dirty="0" smtClean="0">
                <a:solidFill>
                  <a:srgbClr val="C00000"/>
                </a:solidFill>
              </a:rPr>
              <a:t>rozmaitość nisz ekologicznych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Trwałość środowiska – pasy mogą i powinny być </a:t>
            </a:r>
            <a:r>
              <a:rPr lang="pl-PL" sz="2800" b="1" dirty="0" smtClean="0">
                <a:solidFill>
                  <a:srgbClr val="C00000"/>
                </a:solidFill>
              </a:rPr>
              <a:t>utrzymywane przez wiele lat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Pokrywa roślinna także </a:t>
            </a:r>
            <a:r>
              <a:rPr lang="pl-PL" sz="2800" b="1" dirty="0" smtClean="0">
                <a:solidFill>
                  <a:srgbClr val="C00000"/>
                </a:solidFill>
              </a:rPr>
              <a:t>zimą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2244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6948264" y="3212976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2100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467544" y="3717032"/>
            <a:ext cx="520155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Parazytoidów</a:t>
            </a:r>
            <a:endParaRPr lang="pl-PL" sz="2800" dirty="0" smtClean="0"/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Wyspecjalizowanych zapylaczy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Drapieżnych chrząszczy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Pająków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Innych zwierząt (ptaków, ssaków)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5536" y="188640"/>
            <a:ext cx="363875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Dlaczego kwietne pasy </a:t>
            </a:r>
          </a:p>
          <a:p>
            <a:r>
              <a:rPr lang="pl-PL" sz="2800" dirty="0" smtClean="0"/>
              <a:t>są korzystne ?</a:t>
            </a:r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800" dirty="0" smtClean="0"/>
              <a:t>Atrakcyjność pasów dla:</a:t>
            </a:r>
            <a:endParaRPr lang="pl-PL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2244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6948264" y="3212976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837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grpSp>
        <p:nvGrpSpPr>
          <p:cNvPr id="10" name="Grupa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98" name="Picture 2" descr="D:\Moje dokumenty_KK\Praca\Konferencje\Wrocław_2017_UMED\biosfera\16145634251_696d9f038e_b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52120" y="4239090"/>
              <a:ext cx="3491880" cy="2618910"/>
            </a:xfrm>
            <a:prstGeom prst="rect">
              <a:avLst/>
            </a:prstGeom>
            <a:noFill/>
          </p:spPr>
        </p:pic>
        <p:pic>
          <p:nvPicPr>
            <p:cNvPr id="4099" name="Picture 3" descr="D:\Moje dokumenty_KK\Praca\Konferencje\Wrocław_2017_UMED\biosfera\biebrza-i-narew-lotnicz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3804186" cy="2854150"/>
            </a:xfrm>
            <a:prstGeom prst="rect">
              <a:avLst/>
            </a:prstGeom>
            <a:noFill/>
          </p:spPr>
        </p:pic>
        <p:pic>
          <p:nvPicPr>
            <p:cNvPr id="4101" name="Picture 5" descr="D:\Moje dokumenty_KK\Praca\Konferencje\Wrocław_2017_UMED\biosfera\Upland_South_Africa_Savanna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33515" y="0"/>
              <a:ext cx="3610485" cy="2708920"/>
            </a:xfrm>
            <a:prstGeom prst="rect">
              <a:avLst/>
            </a:prstGeom>
            <a:noFill/>
          </p:spPr>
        </p:pic>
        <p:pic>
          <p:nvPicPr>
            <p:cNvPr id="4102" name="Picture 6" descr="D:\Moje dokumenty_KK\Praca\Konferencje\Wrocław_2017_UMED\biosfera\Mount_Everest_as_seen_from_Drukair2_PLW_edit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4130038"/>
              <a:ext cx="3636912" cy="2727962"/>
            </a:xfrm>
            <a:prstGeom prst="rect">
              <a:avLst/>
            </a:prstGeom>
            <a:noFill/>
          </p:spPr>
        </p:pic>
      </p:grpSp>
      <p:sp>
        <p:nvSpPr>
          <p:cNvPr id="9" name="pole tekstowe 8"/>
          <p:cNvSpPr txBox="1"/>
          <p:nvPr/>
        </p:nvSpPr>
        <p:spPr>
          <a:xfrm>
            <a:off x="2627784" y="44624"/>
            <a:ext cx="3870803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800" dirty="0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Biosfera</a:t>
            </a:r>
          </a:p>
          <a:p>
            <a:r>
              <a:rPr lang="pl-PL" dirty="0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Fot. </a:t>
            </a:r>
            <a:r>
              <a:rPr lang="pl-PL" dirty="0" err="1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Wikimedia</a:t>
            </a:r>
            <a:endParaRPr lang="pl-PL" dirty="0">
              <a:solidFill>
                <a:srgbClr val="FFFF99"/>
              </a:solidFill>
              <a:effectLst>
                <a:outerShdw blurRad="63500" dist="50800" dir="2400000" sx="102000" sy="102000" algn="tl">
                  <a:srgbClr val="000000"/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2564904"/>
            <a:ext cx="7704856" cy="954107"/>
          </a:xfrm>
          <a:prstGeom prst="rect">
            <a:avLst/>
          </a:prstGeom>
          <a:solidFill>
            <a:srgbClr val="001800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2800" dirty="0" smtClean="0">
                <a:solidFill>
                  <a:srgbClr val="FFFF99"/>
                </a:solidFill>
              </a:rPr>
              <a:t> Organizmy wraz z przestrzenią ich życia</a:t>
            </a:r>
            <a:endParaRPr lang="pl-PL" sz="2800" dirty="0">
              <a:solidFill>
                <a:srgbClr val="FFFF99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l-PL" sz="2800" dirty="0" smtClean="0">
                <a:solidFill>
                  <a:srgbClr val="FFFF99"/>
                </a:solidFill>
              </a:rPr>
              <a:t> System ekologiczny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3648" y="0"/>
            <a:ext cx="261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</a:rPr>
              <a:t>Różnorodność biologiczna</a:t>
            </a:r>
            <a:endParaRPr lang="pl-PL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4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dirty="0" err="1" smtClean="0"/>
              <a:t>Parazytoidy</a:t>
            </a:r>
            <a:r>
              <a:rPr lang="pl-PL" sz="2700" dirty="0" smtClean="0"/>
              <a:t> – owady pasożytujące na innych gatunkach owadów, zwykle doprowadzające żywiciela do śmierci. </a:t>
            </a:r>
            <a:endParaRPr lang="pl-PL" sz="2700" dirty="0"/>
          </a:p>
        </p:txBody>
      </p:sp>
      <p:pic>
        <p:nvPicPr>
          <p:cNvPr id="5124" name="Picture 4" descr="https://upload.wikimedia.org/wikipedia/commons/thumb/7/77/Stylogaster_macalpini_%2812947561584%2C_cropped%29_%28cropped%29.jpg/548px-Stylogaster_macalpini_%2812947561584%2C_cropped%29_%28cropped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3534992" cy="3096344"/>
          </a:xfrm>
          <a:prstGeom prst="rect">
            <a:avLst/>
          </a:prstGeom>
          <a:noFill/>
        </p:spPr>
      </p:pic>
      <p:pic>
        <p:nvPicPr>
          <p:cNvPr id="5128" name="Picture 8" descr="https://upload.wikimedia.org/wikipedia/commons/thumb/a/af/Atanycolus_sp.jpg/679px-Atanycolus_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952" y="3951759"/>
            <a:ext cx="2912440" cy="2573585"/>
          </a:xfrm>
          <a:prstGeom prst="rect">
            <a:avLst/>
          </a:prstGeom>
          <a:noFill/>
        </p:spPr>
      </p:pic>
      <p:pic>
        <p:nvPicPr>
          <p:cNvPr id="5130" name="Picture 10" descr="https://upload.wikimedia.org/wikipedia/commons/thumb/3/34/Ichneumon_wasp_%28Ichneumonidae_sp%29_female_%28cropped%29.jpg/640px-Ichneumon_wasp_%28Ichneumonidae_sp%29_female_%28cropped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3647728" cy="2143040"/>
          </a:xfrm>
          <a:prstGeom prst="rect">
            <a:avLst/>
          </a:prstGeom>
          <a:noFill/>
        </p:spPr>
      </p:pic>
      <p:sp>
        <p:nvSpPr>
          <p:cNvPr id="13" name="Prostokąt 12"/>
          <p:cNvSpPr/>
          <p:nvPr/>
        </p:nvSpPr>
        <p:spPr>
          <a:xfrm>
            <a:off x="5724128" y="3284984"/>
            <a:ext cx="273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Charles J Sharp,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4" name="Prostokąt 13"/>
          <p:cNvSpPr/>
          <p:nvPr/>
        </p:nvSpPr>
        <p:spPr>
          <a:xfrm>
            <a:off x="251520" y="4941168"/>
            <a:ext cx="23057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John </a:t>
            </a:r>
            <a:r>
              <a:rPr lang="pl-PL" sz="1600" i="1" dirty="0" err="1" smtClean="0"/>
              <a:t>Tann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1259632" y="1412776"/>
            <a:ext cx="1491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Muchówki</a:t>
            </a:r>
            <a:endParaRPr lang="pl-PL" sz="2400" dirty="0"/>
          </a:p>
        </p:txBody>
      </p:sp>
      <p:sp>
        <p:nvSpPr>
          <p:cNvPr id="17" name="Prostokąt 16"/>
          <p:cNvSpPr/>
          <p:nvPr/>
        </p:nvSpPr>
        <p:spPr>
          <a:xfrm>
            <a:off x="5187952" y="5823967"/>
            <a:ext cx="1763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Richard Bartz, </a:t>
            </a:r>
          </a:p>
          <a:p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148064" y="3933056"/>
            <a:ext cx="123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Braconidae</a:t>
            </a:r>
            <a:endParaRPr lang="pl-PL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4788024" y="1052736"/>
            <a:ext cx="1471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Błonkówki</a:t>
            </a:r>
            <a:endParaRPr lang="pl-PL" sz="2400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6804248" y="1412776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Ichneumonidae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856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95536" y="332656"/>
            <a:ext cx="1863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err="1" smtClean="0"/>
              <a:t>Parazytoidy</a:t>
            </a:r>
            <a:endParaRPr lang="pl-PL" sz="2800" dirty="0"/>
          </a:p>
        </p:txBody>
      </p:sp>
      <p:pic>
        <p:nvPicPr>
          <p:cNvPr id="5122" name="Picture 2" descr="https://upload.wikimedia.org/wikipedia/commons/thumb/0/04/CSIRO_ScienceImage_2357_Spotted_alfalfa_aphid_being_attacked_by_parasitic_wasp.jpg/640px-CSIRO_ScienceImage_2357_Spotted_alfalfa_aphid_being_attacked_by_parasitic_wa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260648"/>
            <a:ext cx="4092445" cy="2813557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5004048" y="5805264"/>
            <a:ext cx="2971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US Department of </a:t>
            </a:r>
            <a:r>
              <a:rPr lang="pl-PL" dirty="0" err="1" smtClean="0"/>
              <a:t>Agriculture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251520" y="5805264"/>
            <a:ext cx="25985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</a:t>
            </a:r>
            <a:r>
              <a:rPr lang="pl-PL" sz="1600" i="1" dirty="0" err="1" smtClean="0"/>
              <a:t>Ian</a:t>
            </a:r>
            <a:r>
              <a:rPr lang="pl-PL" sz="1600" i="1" dirty="0" smtClean="0"/>
              <a:t> Alexander,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pic>
        <p:nvPicPr>
          <p:cNvPr id="5132" name="Picture 12" descr="https://upload.wikimedia.org/wikipedia/commons/thumb/b/b4/Parasitoid_wasp_pointing_ovipositor_at_cinnabar_moth_larva.jpg/800px-Parasitoid_wasp_pointing_ovipositor_at_cinnabar_moth_lar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819890" cy="4464496"/>
          </a:xfrm>
          <a:prstGeom prst="rect">
            <a:avLst/>
          </a:prstGeom>
          <a:noFill/>
        </p:spPr>
      </p:pic>
      <p:pic>
        <p:nvPicPr>
          <p:cNvPr id="11" name="Picture 6" descr="https://upload.wikimedia.org/wikipedia/commons/f/f5/Housefly_pupae_killed_by_wasp_larva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9994" y="3581400"/>
            <a:ext cx="4050166" cy="2708549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4572000" y="6211669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i="1" dirty="0" smtClean="0"/>
              <a:t>Fot. US Department of </a:t>
            </a:r>
            <a:r>
              <a:rPr lang="pl-PL" sz="1600" i="1" dirty="0" err="1" smtClean="0"/>
              <a:t>Agriculture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3" name="Prostokąt 12"/>
          <p:cNvSpPr/>
          <p:nvPr/>
        </p:nvSpPr>
        <p:spPr>
          <a:xfrm>
            <a:off x="4499992" y="3059668"/>
            <a:ext cx="1968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CSIRO,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327092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491880" y="0"/>
            <a:ext cx="1588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Zapylacze</a:t>
            </a:r>
            <a:endParaRPr lang="pl-PL" sz="2800" dirty="0"/>
          </a:p>
        </p:txBody>
      </p:sp>
      <p:pic>
        <p:nvPicPr>
          <p:cNvPr id="4098" name="Picture 2" descr="D:\Moje dokumenty_KK\Praca\Konferencje\2018_Szelejewo\zdjęcia do prez\male\tn_Muc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5603" y="3453755"/>
            <a:ext cx="4298852" cy="2867301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2018_Szelejewo\zdjęcia do prez\male\tn_50D_06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190" y="3429000"/>
            <a:ext cx="4318794" cy="2880320"/>
          </a:xfrm>
          <a:prstGeom prst="rect">
            <a:avLst/>
          </a:prstGeom>
          <a:noFill/>
        </p:spPr>
      </p:pic>
      <p:pic>
        <p:nvPicPr>
          <p:cNvPr id="4100" name="Picture 4" descr="D:\Moje dokumenty_KK\Praca\Konferencje\2018_Szelejewo\zdjęcia do prez\male\tn_DSCF07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3476" y="498117"/>
            <a:ext cx="4287812" cy="2859937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2018_Szelejewo\zdjęcia do prez\male\tn_DSCF094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375" y="504497"/>
            <a:ext cx="4278097" cy="2853457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7380312" y="6488668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51931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915816" y="0"/>
            <a:ext cx="3250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Chrząszcze drapieżne</a:t>
            </a:r>
            <a:endParaRPr lang="pl-PL" sz="2800" dirty="0"/>
          </a:p>
        </p:txBody>
      </p:sp>
      <p:pic>
        <p:nvPicPr>
          <p:cNvPr id="3074" name="Picture 2" descr="https://upload.wikimedia.org/wikipedia/commons/thumb/6/6e/Carabus_hortensis_with_mites.jpg/604px-Carabus_hortensis_with_mites.jpg"/>
          <p:cNvPicPr>
            <a:picLocks noChangeAspect="1" noChangeArrowheads="1"/>
          </p:cNvPicPr>
          <p:nvPr/>
        </p:nvPicPr>
        <p:blipFill>
          <a:blip r:embed="rId2" cstate="print"/>
          <a:srcRect t="13482"/>
          <a:stretch>
            <a:fillRect/>
          </a:stretch>
        </p:blipFill>
        <p:spPr bwMode="auto">
          <a:xfrm>
            <a:off x="395536" y="1052736"/>
            <a:ext cx="3528392" cy="2425977"/>
          </a:xfrm>
          <a:prstGeom prst="rect">
            <a:avLst/>
          </a:prstGeom>
          <a:noFill/>
        </p:spPr>
      </p:pic>
      <p:pic>
        <p:nvPicPr>
          <p:cNvPr id="3076" name="Picture 4" descr="https://upload.wikimedia.org/wikipedia/commons/thumb/b/ba/Pterostichus_anthracinus_up.jpg/640px-Pterostichus_anthracinus_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3933056"/>
            <a:ext cx="3518815" cy="2232248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23528" y="6165304"/>
            <a:ext cx="201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</a:t>
            </a:r>
            <a:r>
              <a:rPr lang="pl-PL" i="1" dirty="0" err="1" smtClean="0"/>
              <a:t>Siga</a:t>
            </a:r>
            <a:r>
              <a:rPr lang="pl-PL" i="1" dirty="0" smtClean="0"/>
              <a:t>. </a:t>
            </a:r>
            <a:r>
              <a:rPr lang="pl-PL" i="1" dirty="0" err="1" smtClean="0"/>
              <a:t>Wikipedia</a:t>
            </a:r>
            <a:endParaRPr lang="pl-PL" i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23528" y="620688"/>
            <a:ext cx="2414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/>
              <a:t>Carabus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hortensis</a:t>
            </a:r>
            <a:endParaRPr lang="pl-PL" sz="2400" i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23528" y="3501008"/>
            <a:ext cx="2209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/>
              <a:t>Pterostichus</a:t>
            </a:r>
            <a:r>
              <a:rPr lang="pl-PL" sz="2400" dirty="0" smtClean="0"/>
              <a:t> sp. </a:t>
            </a:r>
            <a:endParaRPr lang="pl-PL" sz="2400" dirty="0"/>
          </a:p>
        </p:txBody>
      </p:sp>
      <p:pic>
        <p:nvPicPr>
          <p:cNvPr id="3077" name="Picture 5" descr="D:\Moje dokumenty_KK\Praca\Konferencje\2018_Szelejewo\zdjęcia do prez\male\tn_DSCF318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052736"/>
            <a:ext cx="3816424" cy="5088565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4860032" y="6165304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54984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75656" y="0"/>
            <a:ext cx="6236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Pająki – różnorodność strategii łowieckich</a:t>
            </a:r>
            <a:endParaRPr lang="pl-PL" sz="2800" dirty="0"/>
          </a:p>
        </p:txBody>
      </p:sp>
      <p:pic>
        <p:nvPicPr>
          <p:cNvPr id="2054" name="Picture 6" descr="D:\Moje dokumenty_KK\Praca\Konferencje\2018_Szelejewo\zdjęcia do prez\male\tn_DSCF19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79"/>
            <a:ext cx="4278414" cy="5737756"/>
          </a:xfrm>
          <a:prstGeom prst="rect">
            <a:avLst/>
          </a:prstGeom>
          <a:noFill/>
        </p:spPr>
      </p:pic>
      <p:pic>
        <p:nvPicPr>
          <p:cNvPr id="2055" name="Picture 7" descr="D:\Moje dokumenty_KK\Praca\Konferencje\2018_Szelejewo\zdjęcia do prez\male\tn_DSCF35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48680"/>
            <a:ext cx="4320480" cy="5760640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7452320" y="6237312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788024" y="692696"/>
            <a:ext cx="1311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Sieciowe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467544" y="692696"/>
            <a:ext cx="126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Polujące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511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95736" y="0"/>
            <a:ext cx="4089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Pająki – różnorodność sieci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380312" y="6488668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  <p:pic>
        <p:nvPicPr>
          <p:cNvPr id="124930" name="Picture 2" descr="D:\Moje dokumenty_KK\Praca\Konferencje\2018_Szelejewo\zdjęcia do prez\male\tn_50D_17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236" y="3573016"/>
            <a:ext cx="4426764" cy="2952328"/>
          </a:xfrm>
          <a:prstGeom prst="rect">
            <a:avLst/>
          </a:prstGeom>
          <a:noFill/>
        </p:spPr>
      </p:pic>
      <p:pic>
        <p:nvPicPr>
          <p:cNvPr id="124931" name="Picture 3" descr="D:\Moje dokumenty_KK\Praca\Konferencje\2018_Szelejewo\zdjęcia do prez\male\tn_50D_23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1"/>
            <a:ext cx="4032448" cy="6048671"/>
          </a:xfrm>
          <a:prstGeom prst="rect">
            <a:avLst/>
          </a:prstGeom>
          <a:noFill/>
        </p:spPr>
      </p:pic>
      <p:pic>
        <p:nvPicPr>
          <p:cNvPr id="124932" name="Picture 4" descr="D:\Moje dokumenty_KK\Praca\Konferencje\2018_Szelejewo\zdjęcia do prez\male\tn_50D_23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236" y="476672"/>
            <a:ext cx="4426764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391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618"/>
            <a:ext cx="3232089" cy="258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279" y="3140968"/>
            <a:ext cx="281067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0" y="0"/>
            <a:ext cx="3021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>
                <a:solidFill>
                  <a:schemeClr val="bg1">
                    <a:lumMod val="50000"/>
                  </a:schemeClr>
                </a:solidFill>
              </a:rPr>
              <a:t>Antropocen</a:t>
            </a:r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 – malejące zasoby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013915" y="2188812"/>
            <a:ext cx="29523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Musimy to zmienić – dla przyrody </a:t>
            </a:r>
          </a:p>
          <a:p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dla NAS SAMYCH</a:t>
            </a:r>
            <a:endParaRPr lang="pl-PL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http://www.livingplanetindex.org/assets/cms/images/Figure_02_The_Global_Living_Planet_Index-2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43657"/>
            <a:ext cx="3210269" cy="1882564"/>
          </a:xfrm>
          <a:prstGeom prst="rect">
            <a:avLst/>
          </a:prstGeom>
          <a:noFill/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7329" y="3596465"/>
            <a:ext cx="3268066" cy="2016224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 l="17429" r="27228" b="6250"/>
          <a:stretch>
            <a:fillRect/>
          </a:stretch>
        </p:blipFill>
        <p:spPr bwMode="auto">
          <a:xfrm>
            <a:off x="3075558" y="4149080"/>
            <a:ext cx="2574332" cy="2451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610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56207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Podsumowanie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62074"/>
            <a:ext cx="9144000" cy="5891262"/>
          </a:xfrm>
        </p:spPr>
        <p:txBody>
          <a:bodyPr>
            <a:noAutofit/>
          </a:bodyPr>
          <a:lstStyle/>
          <a:p>
            <a:r>
              <a:rPr lang="pl-PL" sz="2300" dirty="0" smtClean="0"/>
              <a:t>Człowiek jest gatunkiem biologicznym - </a:t>
            </a:r>
            <a:r>
              <a:rPr lang="pl-PL" sz="2300" b="1" dirty="0" smtClean="0">
                <a:solidFill>
                  <a:srgbClr val="C00000"/>
                </a:solidFill>
              </a:rPr>
              <a:t>zależymy od innych gatunków</a:t>
            </a:r>
          </a:p>
          <a:p>
            <a:r>
              <a:rPr lang="pl-PL" sz="2300" dirty="0" smtClean="0"/>
              <a:t>Odnośnie bezpieczeństwa żywnościowego, wysoki poziom różnorodności biologicznej:</a:t>
            </a:r>
          </a:p>
          <a:p>
            <a:pPr lvl="1"/>
            <a:r>
              <a:rPr lang="pl-PL" sz="2300" dirty="0" smtClean="0"/>
              <a:t>stabilizuje warunki środowiskowe dla gospodarki rolnej (zwłaszcza uprawy roślin), </a:t>
            </a:r>
            <a:r>
              <a:rPr lang="pl-PL" sz="2300" b="1" dirty="0" smtClean="0">
                <a:solidFill>
                  <a:srgbClr val="C00000"/>
                </a:solidFill>
              </a:rPr>
              <a:t>zwiększa odporność na zakłócenia</a:t>
            </a:r>
          </a:p>
          <a:p>
            <a:pPr lvl="1"/>
            <a:r>
              <a:rPr lang="pl-PL" sz="2300" dirty="0" smtClean="0"/>
              <a:t>sprzyja </a:t>
            </a:r>
            <a:r>
              <a:rPr lang="pl-PL" sz="2300" b="1" dirty="0" smtClean="0">
                <a:solidFill>
                  <a:srgbClr val="C00000"/>
                </a:solidFill>
              </a:rPr>
              <a:t>biologicznej kontroli szkodników </a:t>
            </a:r>
            <a:r>
              <a:rPr lang="pl-PL" sz="2300" dirty="0" smtClean="0"/>
              <a:t>upraw</a:t>
            </a:r>
          </a:p>
          <a:p>
            <a:pPr lvl="1"/>
            <a:r>
              <a:rPr lang="pl-PL" sz="2300" dirty="0" smtClean="0"/>
              <a:t>stanowi </a:t>
            </a:r>
            <a:r>
              <a:rPr lang="pl-PL" sz="2300" b="1" dirty="0" smtClean="0">
                <a:solidFill>
                  <a:srgbClr val="C00000"/>
                </a:solidFill>
              </a:rPr>
              <a:t>„polisę ubezpieczeniową” </a:t>
            </a:r>
            <a:r>
              <a:rPr lang="pl-PL" sz="2300" dirty="0" smtClean="0"/>
              <a:t>na przyszłość (nowe odmiany lub gatunki roślin uprawnych)</a:t>
            </a:r>
          </a:p>
          <a:p>
            <a:r>
              <a:rPr lang="pl-PL" sz="2300" dirty="0"/>
              <a:t>P</a:t>
            </a:r>
            <a:r>
              <a:rPr lang="pl-PL" sz="2300" dirty="0" smtClean="0"/>
              <a:t>rowadzimy – wbrew zdrowemu rozsądkowi i Konstytucji RP! – </a:t>
            </a:r>
            <a:r>
              <a:rPr lang="pl-PL" sz="2300" b="1" dirty="0" smtClean="0">
                <a:solidFill>
                  <a:srgbClr val="C00000"/>
                </a:solidFill>
              </a:rPr>
              <a:t>gospodarkę niezrównoważoną</a:t>
            </a:r>
            <a:r>
              <a:rPr lang="pl-PL" sz="2300" dirty="0" smtClean="0"/>
              <a:t>, realizując własny rozwój </a:t>
            </a:r>
            <a:r>
              <a:rPr lang="pl-PL" sz="2300" b="1" dirty="0" smtClean="0">
                <a:solidFill>
                  <a:srgbClr val="C00000"/>
                </a:solidFill>
              </a:rPr>
              <a:t>kosztem zmniejszania szans sobie w następnych latach i następnemu pokoleniu</a:t>
            </a:r>
          </a:p>
          <a:p>
            <a:r>
              <a:rPr lang="pl-PL" sz="2300" dirty="0" smtClean="0"/>
              <a:t>Zmniejszanie różnorodności biologicznej stanowi </a:t>
            </a:r>
            <a:r>
              <a:rPr lang="pl-PL" sz="2300" b="1" dirty="0" smtClean="0">
                <a:solidFill>
                  <a:srgbClr val="C00000"/>
                </a:solidFill>
              </a:rPr>
              <a:t>zagrożenie dla dobrobytu</a:t>
            </a:r>
            <a:r>
              <a:rPr lang="pl-PL" sz="2300" dirty="0" smtClean="0"/>
              <a:t>, w tym – bezpieczeństwa żywnościowego</a:t>
            </a:r>
            <a:br>
              <a:rPr lang="pl-PL" sz="2300" dirty="0" smtClean="0"/>
            </a:br>
            <a:endParaRPr lang="pl-PL" sz="2300" dirty="0" smtClean="0"/>
          </a:p>
          <a:p>
            <a:r>
              <a:rPr lang="pl-PL" sz="2300" dirty="0" smtClean="0"/>
              <a:t>Stosunek do powyższego </a:t>
            </a:r>
            <a:r>
              <a:rPr lang="pl-PL" sz="2300" dirty="0" smtClean="0">
                <a:sym typeface="Wingdings" panose="05000000000000000000" pitchFamily="2" charset="2"/>
              </a:rPr>
              <a:t> </a:t>
            </a:r>
            <a:r>
              <a:rPr lang="pl-PL" sz="23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kryterium głosowania </a:t>
            </a:r>
            <a:r>
              <a:rPr lang="pl-PL" sz="2300" dirty="0" smtClean="0">
                <a:sym typeface="Wingdings" panose="05000000000000000000" pitchFamily="2" charset="2"/>
              </a:rPr>
              <a:t>w wyborach</a:t>
            </a: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219602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D:\Moje dokumenty_KK\Praca\Konferencje\2018_Szelejewo\146_Pfiffner_buntbrache_1jah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3992" y="2378900"/>
            <a:ext cx="3032315" cy="2274236"/>
          </a:xfrm>
          <a:prstGeom prst="rect">
            <a:avLst/>
          </a:prstGeom>
          <a:noFill/>
        </p:spPr>
      </p:pic>
      <p:pic>
        <p:nvPicPr>
          <p:cNvPr id="7170" name="Picture 2" descr="D:\Moje dokumenty_KK\Praca\Konferencje\2018_Szelejewo\zdjęcia do prez\male\tn_50D_29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88640"/>
            <a:ext cx="3239095" cy="2160240"/>
          </a:xfrm>
          <a:prstGeom prst="rect">
            <a:avLst/>
          </a:prstGeom>
          <a:noFill/>
        </p:spPr>
      </p:pic>
      <p:pic>
        <p:nvPicPr>
          <p:cNvPr id="7171" name="Picture 3" descr="D:\Moje dokumenty_KK\Praca\Konferencje\2018_Szelejewo\zdjęcia do prez\male\tn_50D_037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358661"/>
            <a:ext cx="3233647" cy="2156607"/>
          </a:xfrm>
          <a:prstGeom prst="rect">
            <a:avLst/>
          </a:prstGeom>
          <a:noFill/>
        </p:spPr>
      </p:pic>
      <p:pic>
        <p:nvPicPr>
          <p:cNvPr id="7172" name="Picture 4" descr="D:\Moje dokumenty_KK\Praca\Konferencje\2018_Szelejewo\zdjęcia do prez\male\tn_50D_13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4068" y="332657"/>
            <a:ext cx="2591277" cy="1728192"/>
          </a:xfrm>
          <a:prstGeom prst="rect">
            <a:avLst/>
          </a:prstGeom>
          <a:noFill/>
        </p:spPr>
      </p:pic>
      <p:pic>
        <p:nvPicPr>
          <p:cNvPr id="7173" name="Picture 5" descr="D:\Moje dokumenty_KK\Praca\Konferencje\2018_Szelejewo\zdjęcia do prez\male\tn_50D_234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288" y="2641481"/>
            <a:ext cx="2399928" cy="1600577"/>
          </a:xfrm>
          <a:prstGeom prst="rect">
            <a:avLst/>
          </a:prstGeom>
          <a:noFill/>
        </p:spPr>
      </p:pic>
      <p:sp>
        <p:nvSpPr>
          <p:cNvPr id="2" name="pole tekstowe 1"/>
          <p:cNvSpPr txBox="1"/>
          <p:nvPr/>
        </p:nvSpPr>
        <p:spPr>
          <a:xfrm>
            <a:off x="5199687" y="5430474"/>
            <a:ext cx="3364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Dziękuję </a:t>
            </a:r>
            <a:r>
              <a:rPr lang="pl-PL" sz="3200" smtClean="0"/>
              <a:t>za uwagę!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13645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4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2677656"/>
          </a:xfrm>
          <a:prstGeom prst="rect">
            <a:avLst/>
          </a:prstGeom>
          <a:solidFill>
            <a:srgbClr val="FFFF99">
              <a:alpha val="44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Biosfera w liczbach: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>
                <a:solidFill>
                  <a:srgbClr val="C00000"/>
                </a:solidFill>
              </a:rPr>
              <a:t> 3,5 mld lat obecności na Ziemi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5 (15? 50?) mln gatunków (May 1988)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950 000 gatunków zwierząt (Mora i in. 2011)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Biomasa: 2 x 10</a:t>
            </a:r>
            <a:r>
              <a:rPr lang="pl-PL" sz="2800" b="1" baseline="30000" dirty="0" smtClean="0"/>
              <a:t>12 </a:t>
            </a:r>
            <a:r>
              <a:rPr lang="pl-PL" sz="2800" b="1" dirty="0" smtClean="0"/>
              <a:t>t (</a:t>
            </a:r>
            <a:r>
              <a:rPr lang="pl-PL" sz="2800" b="1" dirty="0" err="1" smtClean="0"/>
              <a:t>Landenmark</a:t>
            </a:r>
            <a:r>
              <a:rPr lang="pl-PL" sz="2800" b="1" dirty="0" smtClean="0"/>
              <a:t> i in. 2015)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DNA: 10</a:t>
            </a:r>
            <a:r>
              <a:rPr lang="pl-PL" sz="2800" b="1" baseline="30000" dirty="0" smtClean="0"/>
              <a:t>21 </a:t>
            </a:r>
            <a:r>
              <a:rPr lang="pl-PL" sz="2800" b="1" dirty="0" smtClean="0"/>
              <a:t>superkomputerów (</a:t>
            </a:r>
            <a:r>
              <a:rPr lang="pl-PL" sz="2800" b="1" dirty="0" err="1" smtClean="0"/>
              <a:t>j.w</a:t>
            </a:r>
            <a:r>
              <a:rPr lang="pl-PL" sz="2800" b="1" dirty="0" smtClean="0"/>
              <a:t>.)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3648" y="0"/>
            <a:ext cx="261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bg1"/>
                </a:solidFill>
              </a:rPr>
              <a:t>Różnorodność biologiczna</a:t>
            </a:r>
            <a:endParaRPr lang="pl-PL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7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upa 8"/>
          <p:cNvGrpSpPr>
            <a:grpSpLocks/>
          </p:cNvGrpSpPr>
          <p:nvPr/>
        </p:nvGrpSpPr>
        <p:grpSpPr bwMode="auto">
          <a:xfrm>
            <a:off x="0" y="692150"/>
            <a:ext cx="9144000" cy="6165850"/>
            <a:chOff x="0" y="692150"/>
            <a:chExt cx="9144000" cy="6165850"/>
          </a:xfrm>
        </p:grpSpPr>
        <p:pic>
          <p:nvPicPr>
            <p:cNvPr id="19463" name="Picture 6" descr="C:\Users\wlasciciel\Desktop\dzial II\male\DSCF_K9_1045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178175"/>
              <a:ext cx="9144000" cy="3679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4" name="Picture 5" descr="C:\Users\wlasciciel\Desktop\dzial II\male\tn_DSCF0120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32325" y="692150"/>
              <a:ext cx="4511675" cy="338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5" name="Picture 4" descr="C:\Users\wlasciciel\Desktop\dzial II\male\tn_50D_1285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8175" y="692150"/>
              <a:ext cx="2592388" cy="2592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2946172" y="14657"/>
            <a:ext cx="6228184" cy="620713"/>
          </a:xfrm>
        </p:spPr>
        <p:txBody>
          <a:bodyPr/>
          <a:lstStyle/>
          <a:p>
            <a:pPr eaLnBrk="1" hangingPunct="1"/>
            <a:r>
              <a:rPr lang="pl-PL" sz="3200" dirty="0" smtClean="0"/>
              <a:t>Poziomy różnorodności biologicznej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388" y="3357563"/>
            <a:ext cx="453707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pl-PL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Poziom krajobrazu: zróżnicowanie ekosystemów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716463" y="2997200"/>
            <a:ext cx="4427537" cy="936625"/>
          </a:xfrm>
          <a:prstGeom prst="rect">
            <a:avLst/>
          </a:prstGeom>
          <a:solidFill>
            <a:schemeClr val="accent3">
              <a:lumMod val="50000"/>
              <a:alpha val="68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pl-PL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Poziom ekosystemu – zróżnicowanie gatunków</a:t>
            </a:r>
            <a:br>
              <a:rPr lang="pl-PL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pl-PL" sz="2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2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3816350" cy="1655762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Poziom gatunku: zróżnicowanie osobników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648" y="0"/>
            <a:ext cx="261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Różnorodność biologiczna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5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  <p:bldP spid="1024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413"/>
            <a:ext cx="9144000" cy="645458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0" y="0"/>
            <a:ext cx="2509277" cy="36933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Rozwój populacji ludzkiej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347864" y="476672"/>
            <a:ext cx="68961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510 </a:t>
            </a:r>
            <a:endParaRPr lang="pl-PL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403648" y="2590500"/>
            <a:ext cx="5256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200" b="1" dirty="0" smtClean="0">
                <a:solidFill>
                  <a:srgbClr val="C00000"/>
                </a:solidFill>
              </a:rPr>
              <a:t>Rozwój technologii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200" b="1" dirty="0" smtClean="0">
                <a:solidFill>
                  <a:srgbClr val="C00000"/>
                </a:solidFill>
              </a:rPr>
              <a:t>Eksploatacja </a:t>
            </a:r>
            <a:r>
              <a:rPr lang="pl-PL" sz="2200" b="1" dirty="0" smtClean="0">
                <a:solidFill>
                  <a:srgbClr val="C00000"/>
                </a:solidFill>
              </a:rPr>
              <a:t>przyrody </a:t>
            </a:r>
            <a:endParaRPr lang="pl-PL" sz="2200" b="1" dirty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200" b="1" dirty="0" smtClean="0">
                <a:solidFill>
                  <a:srgbClr val="C00000"/>
                </a:solidFill>
              </a:rPr>
              <a:t>Korzystanie z biologicznej różnorodności </a:t>
            </a:r>
            <a:endParaRPr lang="pl-PL" sz="2200" b="1" dirty="0">
              <a:solidFill>
                <a:srgbClr val="C0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509277" y="1042157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Populacja ludzi na świecie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3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412"/>
            <a:ext cx="9144000" cy="645458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0" y="0"/>
            <a:ext cx="2045368" cy="36933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pl-PL" i="1" dirty="0">
                <a:solidFill>
                  <a:schemeClr val="bg1">
                    <a:lumMod val="50000"/>
                  </a:schemeClr>
                </a:solidFill>
              </a:rPr>
              <a:t>Produkcja żywności </a:t>
            </a:r>
          </a:p>
        </p:txBody>
      </p:sp>
      <p:cxnSp>
        <p:nvCxnSpPr>
          <p:cNvPr id="5" name="Łącznik prosty 4"/>
          <p:cNvCxnSpPr/>
          <p:nvPr/>
        </p:nvCxnSpPr>
        <p:spPr>
          <a:xfrm>
            <a:off x="611560" y="3933056"/>
            <a:ext cx="6840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5"/>
          <p:cNvSpPr/>
          <p:nvPr/>
        </p:nvSpPr>
        <p:spPr>
          <a:xfrm>
            <a:off x="611560" y="2996952"/>
            <a:ext cx="6840760" cy="720080"/>
          </a:xfrm>
          <a:prstGeom prst="rect">
            <a:avLst/>
          </a:prstGeom>
          <a:solidFill>
            <a:srgbClr val="FF00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3419872" y="5071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Konsumpcja żywności (kcal/</a:t>
            </a:r>
            <a:r>
              <a:rPr lang="pl-PL" sz="2400" dirty="0" err="1" smtClean="0">
                <a:solidFill>
                  <a:srgbClr val="C00000"/>
                </a:solidFill>
              </a:rPr>
              <a:t>os.dzień</a:t>
            </a:r>
            <a:r>
              <a:rPr lang="pl-PL" sz="2400" dirty="0" smtClean="0">
                <a:solidFill>
                  <a:srgbClr val="C00000"/>
                </a:solidFill>
              </a:rPr>
              <a:t>)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1319</Words>
  <Application>Microsoft Office PowerPoint</Application>
  <PresentationFormat>Pokaz na ekranie (4:3)</PresentationFormat>
  <Paragraphs>335</Paragraphs>
  <Slides>59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59</vt:i4>
      </vt:variant>
    </vt:vector>
  </HeadingPairs>
  <TitlesOfParts>
    <vt:vector size="66" baseType="lpstr">
      <vt:lpstr>Arial</vt:lpstr>
      <vt:lpstr>Calibri</vt:lpstr>
      <vt:lpstr>Times New Roman</vt:lpstr>
      <vt:lpstr>Wingdings</vt:lpstr>
      <vt:lpstr>Motyw pakietu Office</vt:lpstr>
      <vt:lpstr>CorelPhotoPaint.Image.9</vt:lpstr>
      <vt:lpstr>Wykres</vt:lpstr>
      <vt:lpstr>Prezentacja programu PowerPoint</vt:lpstr>
      <vt:lpstr>Prezentacja programu PowerPoint</vt:lpstr>
      <vt:lpstr>Prezentacja programu PowerPoint</vt:lpstr>
      <vt:lpstr>Różnorodność biologiczna</vt:lpstr>
      <vt:lpstr>Prezentacja programu PowerPoint</vt:lpstr>
      <vt:lpstr>Prezentacja programu PowerPoint</vt:lpstr>
      <vt:lpstr>Poziomy różnorodności biologicznej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Kujawa-popr</dc:creator>
  <cp:lastModifiedBy>Krzysztof Kujawa</cp:lastModifiedBy>
  <cp:revision>69</cp:revision>
  <dcterms:created xsi:type="dcterms:W3CDTF">2018-11-15T18:08:00Z</dcterms:created>
  <dcterms:modified xsi:type="dcterms:W3CDTF">2019-03-27T05:05:54Z</dcterms:modified>
</cp:coreProperties>
</file>